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24384000" cy="13716000"/>
  <p:notesSz cx="6858000" cy="9144000"/>
  <p:defaultTextStyle>
    <a:lvl1pPr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354364" indent="-465364">
              <a:spcBef>
                <a:spcPts val="3200"/>
              </a:spcBef>
              <a:defRPr sz="3800"/>
            </a:lvl3pPr>
            <a:lvl4pPr marL="1798864" indent="-465364">
              <a:spcBef>
                <a:spcPts val="3200"/>
              </a:spcBef>
              <a:defRPr sz="3800"/>
            </a:lvl4pPr>
            <a:lvl5pPr marL="2243364" indent="-465364">
              <a:spcBef>
                <a:spcPts val="32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08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0527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497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9417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386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8307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75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7197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64263" indent="-608263" defTabSz="584200">
        <a:spcBef>
          <a:spcPts val="42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763809" y="3820037"/>
            <a:ext cx="14716126" cy="1247088"/>
          </a:xfrm>
          <a:prstGeom prst="rect">
            <a:avLst/>
          </a:prstGeom>
        </p:spPr>
        <p:txBody>
          <a:bodyPr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Introduction to iOS Development</a:t>
            </a:r>
          </a:p>
        </p:txBody>
      </p:sp>
      <p:sp>
        <p:nvSpPr>
          <p:cNvPr id="33" name="Shape 33"/>
          <p:cNvSpPr/>
          <p:nvPr/>
        </p:nvSpPr>
        <p:spPr>
          <a:xfrm>
            <a:off x="759424" y="647660"/>
            <a:ext cx="2047368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solidFill>
                  <a:srgbClr val="E8A433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8A433"/>
                </a:solidFill>
              </a:rPr>
              <a:t>iOS session</a:t>
            </a:r>
          </a:p>
        </p:txBody>
      </p:sp>
      <p:sp>
        <p:nvSpPr>
          <p:cNvPr id="34" name="Shape 34"/>
          <p:cNvSpPr/>
          <p:nvPr/>
        </p:nvSpPr>
        <p:spPr>
          <a:xfrm>
            <a:off x="20531314" y="620990"/>
            <a:ext cx="3179497" cy="59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36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9808B"/>
                </a:solidFill>
              </a:rPr>
              <a:t>#KCLTechBuildX</a:t>
            </a:r>
          </a:p>
        </p:txBody>
      </p:sp>
      <p:sp>
        <p:nvSpPr>
          <p:cNvPr id="35" name="Shape 35"/>
          <p:cNvSpPr/>
          <p:nvPr/>
        </p:nvSpPr>
        <p:spPr>
          <a:xfrm>
            <a:off x="758800" y="8940327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4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9808B"/>
                </a:solidFill>
              </a:rPr>
              <a:t>Session 101</a:t>
            </a:r>
          </a:p>
        </p:txBody>
      </p:sp>
      <p:sp>
        <p:nvSpPr>
          <p:cNvPr id="36" name="Shape 36"/>
          <p:cNvSpPr/>
          <p:nvPr/>
        </p:nvSpPr>
        <p:spPr>
          <a:xfrm>
            <a:off x="762000" y="9893134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Alex Telek</a:t>
            </a:r>
          </a:p>
        </p:txBody>
      </p:sp>
      <p:sp>
        <p:nvSpPr>
          <p:cNvPr id="37" name="Shape 37"/>
          <p:cNvSpPr/>
          <p:nvPr/>
        </p:nvSpPr>
        <p:spPr>
          <a:xfrm>
            <a:off x="762000" y="10973706"/>
            <a:ext cx="5153927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4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9808B"/>
                </a:solidFill>
              </a:rPr>
              <a:t>KCL Tech iOS Engineers</a:t>
            </a:r>
          </a:p>
        </p:txBody>
      </p:sp>
      <p:sp>
        <p:nvSpPr>
          <p:cNvPr id="38" name="Shape 38"/>
          <p:cNvSpPr/>
          <p:nvPr/>
        </p:nvSpPr>
        <p:spPr>
          <a:xfrm>
            <a:off x="762115" y="12680937"/>
            <a:ext cx="16043134" cy="38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 Redistribution or public display not permitted without written permission from KCL Tech Society.</a:t>
            </a:r>
          </a:p>
        </p:txBody>
      </p:sp>
      <p:sp>
        <p:nvSpPr>
          <p:cNvPr id="39" name="Shape 39"/>
          <p:cNvSpPr/>
          <p:nvPr/>
        </p:nvSpPr>
        <p:spPr>
          <a:xfrm>
            <a:off x="762000" y="10428829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Clarence Ji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Swift 2.0</a:t>
            </a:r>
          </a:p>
        </p:txBody>
      </p:sp>
      <p:pic>
        <p:nvPicPr>
          <p:cNvPr id="150" name="Screen Shot 2014-10-14 at 11.50.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124" y="5531985"/>
            <a:ext cx="2734477" cy="2652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creen Shot 2014-10-14 at 11.50.1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4761" y="5537908"/>
            <a:ext cx="2734477" cy="2640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 Shot 2014-10-14 at 11.50.2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50400" y="5566719"/>
            <a:ext cx="2734476" cy="2582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KCLTechLogoNewWhite.png"/>
          <p:cNvPicPr/>
          <p:nvPr/>
        </p:nvPicPr>
        <p:blipFill>
          <a:blip r:embed="rId5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5" name="Shape 15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1"/>
      <p:bldP build="whole" bldLvl="1" animBg="1" rev="0" advAuto="0" spid="151" grpId="2"/>
      <p:bldP build="whole" bldLvl="1" animBg="1" rev="0" advAuto="0" spid="152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5980319" y="7167562"/>
            <a:ext cx="1207089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Hello, KCL Tech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”)</a:t>
            </a:r>
          </a:p>
        </p:txBody>
      </p:sp>
      <p:sp>
        <p:nvSpPr>
          <p:cNvPr id="158" name="Shape 158"/>
          <p:cNvSpPr/>
          <p:nvPr/>
        </p:nvSpPr>
        <p:spPr>
          <a:xfrm>
            <a:off x="6779496" y="4119562"/>
            <a:ext cx="11790574" cy="547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#include &lt;stdio.h&gt;</a:t>
            </a:r>
            <a:endParaRPr sz="5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5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int main() </a:t>
            </a:r>
            <a:endParaRPr sz="5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5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printf(“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Hello, KCL Tech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\n”);</a:t>
            </a:r>
            <a:endParaRPr sz="5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return 0;</a:t>
            </a:r>
            <a:endParaRPr sz="5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159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1" name="Shape 161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2"/>
      <p:bldP build="whole" bldLvl="1" animBg="1" rev="0" advAuto="0" spid="15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Variables</a:t>
            </a:r>
          </a:p>
        </p:txBody>
      </p:sp>
      <p:sp>
        <p:nvSpPr>
          <p:cNvPr id="164" name="Shape 164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languageName: String = “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Swift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</a:p>
        </p:txBody>
      </p:sp>
      <p:pic>
        <p:nvPicPr>
          <p:cNvPr id="165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7" name="Shape 167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Constants and Variables</a:t>
            </a:r>
          </a:p>
        </p:txBody>
      </p:sp>
      <p:pic>
        <p:nvPicPr>
          <p:cNvPr id="170" name="Screen Shot 2014-10-14 at 11.50.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53066" cy="160322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762000" y="481818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var version: Double = 1.0</a:t>
            </a:r>
          </a:p>
        </p:txBody>
      </p:sp>
      <p:sp>
        <p:nvSpPr>
          <p:cNvPr id="172" name="Shape 172"/>
          <p:cNvSpPr/>
          <p:nvPr/>
        </p:nvSpPr>
        <p:spPr>
          <a:xfrm>
            <a:off x="762000" y="577906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var introducedIn: Int = 2014</a:t>
            </a:r>
          </a:p>
        </p:txBody>
      </p:sp>
      <p:sp>
        <p:nvSpPr>
          <p:cNvPr id="173" name="Shape 173"/>
          <p:cNvSpPr/>
          <p:nvPr/>
        </p:nvSpPr>
        <p:spPr>
          <a:xfrm>
            <a:off x="762000" y="673994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var isAwesome: Bool = true</a:t>
            </a:r>
          </a:p>
        </p:txBody>
      </p:sp>
      <p:sp>
        <p:nvSpPr>
          <p:cNvPr id="174" name="Shape 174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let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languageName: String = “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Swift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</a:p>
        </p:txBody>
      </p:sp>
      <p:sp>
        <p:nvSpPr>
          <p:cNvPr id="175" name="Shape 175"/>
          <p:cNvSpPr/>
          <p:nvPr/>
        </p:nvSpPr>
        <p:spPr>
          <a:xfrm>
            <a:off x="762000" y="577906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let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introducedIn: Int = 2014</a:t>
            </a:r>
          </a:p>
        </p:txBody>
      </p:sp>
      <p:sp>
        <p:nvSpPr>
          <p:cNvPr id="176" name="Shape 176"/>
          <p:cNvSpPr/>
          <p:nvPr/>
        </p:nvSpPr>
        <p:spPr>
          <a:xfrm>
            <a:off x="762000" y="673994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let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isAwesome: Bool = true</a:t>
            </a:r>
          </a:p>
        </p:txBody>
      </p:sp>
      <p:pic>
        <p:nvPicPr>
          <p:cNvPr id="177" name="KCLTechLogoNewWhite.png"/>
          <p:cNvPicPr/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79" name="Shape 179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presetClass="exit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" dur="1000" fill="hold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nodeType="afterEffect" presetClass="exit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" dur="1000" fill="hold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nodeType="after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5"/>
      <p:bldP build="whole" bldLvl="1" animBg="1" rev="0" advAuto="0" spid="176" grpId="8"/>
      <p:bldP build="whole" bldLvl="1" animBg="1" rev="0" advAuto="0" spid="171" grpId="2"/>
      <p:bldP build="whole" bldLvl="1" animBg="1" rev="0" advAuto="0" spid="170" grpId="1"/>
      <p:bldP build="whole" bldLvl="1" animBg="1" rev="0" advAuto="0" spid="175" grpId="7"/>
      <p:bldP build="whole" bldLvl="1" animBg="1" rev="0" advAuto="0" spid="172" grpId="3"/>
      <p:bldP build="whole" bldLvl="1" animBg="1" rev="0" advAuto="0" spid="173" grpId="4"/>
      <p:bldP build="whole" bldLvl="1" animBg="1" rev="0" advAuto="0" spid="173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Type Inference</a:t>
            </a:r>
          </a:p>
        </p:txBody>
      </p:sp>
      <p:sp>
        <p:nvSpPr>
          <p:cNvPr id="182" name="Shape 182"/>
          <p:cNvSpPr/>
          <p:nvPr/>
        </p:nvSpPr>
        <p:spPr>
          <a:xfrm>
            <a:off x="762000" y="481818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version: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Double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 1.0</a:t>
            </a:r>
          </a:p>
        </p:txBody>
      </p:sp>
      <p:sp>
        <p:nvSpPr>
          <p:cNvPr id="183" name="Shape 183"/>
          <p:cNvSpPr/>
          <p:nvPr/>
        </p:nvSpPr>
        <p:spPr>
          <a:xfrm>
            <a:off x="762000" y="577906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introducedIn: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 2014</a:t>
            </a:r>
          </a:p>
        </p:txBody>
      </p:sp>
      <p:sp>
        <p:nvSpPr>
          <p:cNvPr id="184" name="Shape 184"/>
          <p:cNvSpPr/>
          <p:nvPr/>
        </p:nvSpPr>
        <p:spPr>
          <a:xfrm>
            <a:off x="762000" y="673994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isAwesome: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Bool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 true</a:t>
            </a:r>
          </a:p>
        </p:txBody>
      </p:sp>
      <p:sp>
        <p:nvSpPr>
          <p:cNvPr id="185" name="Shape 185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languageName: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String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 “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Swift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</a:p>
        </p:txBody>
      </p:sp>
      <p:pic>
        <p:nvPicPr>
          <p:cNvPr id="186" name="Screen Shot 2014-10-14 at 11.50.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53066" cy="160322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version =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1.0</a:t>
            </a:r>
          </a:p>
        </p:txBody>
      </p:sp>
      <p:sp>
        <p:nvSpPr>
          <p:cNvPr id="188" name="Shape 188"/>
          <p:cNvSpPr/>
          <p:nvPr/>
        </p:nvSpPr>
        <p:spPr>
          <a:xfrm>
            <a:off x="762000" y="579273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introducedIn =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2014</a:t>
            </a:r>
          </a:p>
        </p:txBody>
      </p:sp>
      <p:sp>
        <p:nvSpPr>
          <p:cNvPr id="189" name="Shape 189"/>
          <p:cNvSpPr/>
          <p:nvPr/>
        </p:nvSpPr>
        <p:spPr>
          <a:xfrm>
            <a:off x="762000" y="675361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isAwesome =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true</a:t>
            </a:r>
          </a:p>
        </p:txBody>
      </p:sp>
      <p:sp>
        <p:nvSpPr>
          <p:cNvPr id="190" name="Shape 190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languageName = “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Swift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</a:p>
        </p:txBody>
      </p:sp>
      <p:pic>
        <p:nvPicPr>
          <p:cNvPr id="191" name="KCLTechLogoNewWhite.png"/>
          <p:cNvPicPr/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93" name="Shape 19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xi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xi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nodeType="afterEffect" presetClass="exit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nodeType="after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nodeType="after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7"/>
      <p:bldP build="whole" bldLvl="1" animBg="1" rev="0" advAuto="0" spid="183" grpId="3"/>
      <p:bldP build="whole" bldLvl="1" animBg="1" rev="0" advAuto="0" spid="182" grpId="2"/>
      <p:bldP build="whole" bldLvl="1" animBg="1" rev="0" advAuto="0" spid="190" grpId="5"/>
      <p:bldP build="whole" bldLvl="1" animBg="1" rev="0" advAuto="0" spid="184" grpId="4"/>
      <p:bldP build="whole" bldLvl="1" animBg="1" rev="0" advAuto="0" spid="185" grpId="1"/>
      <p:bldP build="whole" bldLvl="1" animBg="1" rev="0" advAuto="0" spid="189" grpId="8"/>
      <p:bldP build="whole" bldLvl="1" animBg="1" rev="0" advAuto="0" spid="187" grpId="6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Unicode Names</a:t>
            </a:r>
          </a:p>
        </p:txBody>
      </p:sp>
      <p:sp>
        <p:nvSpPr>
          <p:cNvPr id="196" name="Shape 196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version =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1.0</a:t>
            </a:r>
          </a:p>
        </p:txBody>
      </p:sp>
      <p:sp>
        <p:nvSpPr>
          <p:cNvPr id="197" name="Shape 197"/>
          <p:cNvSpPr/>
          <p:nvPr/>
        </p:nvSpPr>
        <p:spPr>
          <a:xfrm>
            <a:off x="762000" y="579273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introducedIn =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2014</a:t>
            </a:r>
          </a:p>
        </p:txBody>
      </p:sp>
      <p:sp>
        <p:nvSpPr>
          <p:cNvPr id="198" name="Shape 198"/>
          <p:cNvSpPr/>
          <p:nvPr/>
        </p:nvSpPr>
        <p:spPr>
          <a:xfrm>
            <a:off x="762000" y="675361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isAwesome =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true</a:t>
            </a:r>
          </a:p>
        </p:txBody>
      </p:sp>
      <p:sp>
        <p:nvSpPr>
          <p:cNvPr id="199" name="Shape 199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languageName = “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Swift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</a:p>
        </p:txBody>
      </p:sp>
      <p:sp>
        <p:nvSpPr>
          <p:cNvPr id="200" name="Shape 200"/>
          <p:cNvSpPr/>
          <p:nvPr/>
        </p:nvSpPr>
        <p:spPr>
          <a:xfrm>
            <a:off x="762000" y="7714493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π =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3.14159265</a:t>
            </a:r>
          </a:p>
        </p:txBody>
      </p:sp>
      <p:sp>
        <p:nvSpPr>
          <p:cNvPr id="201" name="Shape 201"/>
          <p:cNvSpPr/>
          <p:nvPr/>
        </p:nvSpPr>
        <p:spPr>
          <a:xfrm>
            <a:off x="762000" y="8637274"/>
            <a:ext cx="14019523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🐶🐮 =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“dogcow”</a:t>
            </a:r>
          </a:p>
        </p:txBody>
      </p:sp>
      <p:pic>
        <p:nvPicPr>
          <p:cNvPr id="202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4" name="Shape 20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2"/>
      <p:bldP build="whole" bldLvl="1" animBg="1" rev="0" advAuto="0" spid="20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Combining Strings and Characters</a:t>
            </a:r>
          </a:p>
        </p:txBody>
      </p:sp>
      <p:sp>
        <p:nvSpPr>
          <p:cNvPr id="207" name="Shape 207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let cow = “cow”</a:t>
            </a:r>
          </a:p>
        </p:txBody>
      </p:sp>
      <p:sp>
        <p:nvSpPr>
          <p:cNvPr id="208" name="Shape 208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let dog = “dog”</a:t>
            </a:r>
          </a:p>
        </p:txBody>
      </p:sp>
      <p:sp>
        <p:nvSpPr>
          <p:cNvPr id="209" name="Shape 209"/>
          <p:cNvSpPr/>
          <p:nvPr/>
        </p:nvSpPr>
        <p:spPr>
          <a:xfrm>
            <a:off x="762000" y="5792731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let dogCow = dog + cow</a:t>
            </a:r>
          </a:p>
        </p:txBody>
      </p:sp>
      <p:sp>
        <p:nvSpPr>
          <p:cNvPr id="210" name="Shape 210"/>
          <p:cNvSpPr/>
          <p:nvPr/>
        </p:nvSpPr>
        <p:spPr>
          <a:xfrm>
            <a:off x="762000" y="675361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rgbClr val="308B1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08B16"/>
                </a:solidFill>
              </a:rPr>
              <a:t>// dogCow is “dogcow”</a:t>
            </a:r>
          </a:p>
        </p:txBody>
      </p:sp>
      <p:pic>
        <p:nvPicPr>
          <p:cNvPr id="211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13" name="Shape 21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4"/>
      <p:bldP build="whole" bldLvl="1" animBg="1" rev="0" advAuto="0" spid="209" grpId="3"/>
      <p:bldP build="whole" bldLvl="1" animBg="1" rev="0" advAuto="0" spid="208" grpId="1"/>
      <p:bldP build="whole" bldLvl="1" animBg="1" rev="0" advAuto="0" spid="20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Building Complex Strings</a:t>
            </a:r>
          </a:p>
        </p:txBody>
      </p:sp>
      <p:sp>
        <p:nvSpPr>
          <p:cNvPr id="216" name="Shape 216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let b = 5</a:t>
            </a:r>
          </a:p>
        </p:txBody>
      </p:sp>
      <p:sp>
        <p:nvSpPr>
          <p:cNvPr id="217" name="Shape 217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let a = 3</a:t>
            </a:r>
          </a:p>
        </p:txBody>
      </p:sp>
      <p:sp>
        <p:nvSpPr>
          <p:cNvPr id="218" name="Shape 218"/>
          <p:cNvSpPr/>
          <p:nvPr/>
        </p:nvSpPr>
        <p:spPr>
          <a:xfrm>
            <a:off x="762000" y="6405562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rgbClr val="308B1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08B16"/>
                </a:solidFill>
              </a:rPr>
              <a:t>// “3 times 5 is 15”</a:t>
            </a:r>
          </a:p>
        </p:txBody>
      </p:sp>
      <p:sp>
        <p:nvSpPr>
          <p:cNvPr id="219" name="Shape 219"/>
          <p:cNvSpPr/>
          <p:nvPr/>
        </p:nvSpPr>
        <p:spPr>
          <a:xfrm>
            <a:off x="762000" y="8302956"/>
            <a:ext cx="1663022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result = “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\(a)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times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\(b)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is </a:t>
            </a:r>
            <a:r>
              <a:rPr sz="5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\(a * b)</a:t>
            </a:r>
            <a:r>
              <a:rPr sz="5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</a:p>
        </p:txBody>
      </p:sp>
      <p:pic>
        <p:nvPicPr>
          <p:cNvPr id="220" name="Screen Shot 2014-10-14 at 11.50.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KCLTechLogoNewWhite.png"/>
          <p:cNvPicPr/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23" name="Shape 22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  <p:bldP build="whole" bldLvl="1" animBg="1" rev="0" advAuto="0" spid="219" grpId="4"/>
      <p:bldP build="whole" bldLvl="1" animBg="1" rev="0" advAuto="0" spid="218" grpId="3"/>
      <p:bldP build="whole" bldLvl="1" animBg="1" rev="0" advAuto="0" spid="216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String Mutability</a:t>
            </a:r>
          </a:p>
        </p:txBody>
      </p:sp>
      <p:sp>
        <p:nvSpPr>
          <p:cNvPr id="226" name="Shape 226"/>
          <p:cNvSpPr/>
          <p:nvPr/>
        </p:nvSpPr>
        <p:spPr>
          <a:xfrm>
            <a:off x="762000" y="4831850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variableString += “ and carriage”</a:t>
            </a:r>
          </a:p>
        </p:txBody>
      </p:sp>
      <p:sp>
        <p:nvSpPr>
          <p:cNvPr id="227" name="Shape 227"/>
          <p:cNvSpPr/>
          <p:nvPr/>
        </p:nvSpPr>
        <p:spPr>
          <a:xfrm>
            <a:off x="762000" y="3938844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var variableString = “Horse”</a:t>
            </a:r>
          </a:p>
        </p:txBody>
      </p:sp>
      <p:sp>
        <p:nvSpPr>
          <p:cNvPr id="228" name="Shape 228"/>
          <p:cNvSpPr/>
          <p:nvPr/>
        </p:nvSpPr>
        <p:spPr>
          <a:xfrm>
            <a:off x="762000" y="5860301"/>
            <a:ext cx="15817323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400">
                <a:solidFill>
                  <a:srgbClr val="308B1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308B16"/>
                </a:solidFill>
              </a:rPr>
              <a:t>//variableString is now “Horse and carriage”</a:t>
            </a:r>
          </a:p>
        </p:txBody>
      </p:sp>
      <p:sp>
        <p:nvSpPr>
          <p:cNvPr id="229" name="Shape 229"/>
          <p:cNvSpPr/>
          <p:nvPr/>
        </p:nvSpPr>
        <p:spPr>
          <a:xfrm>
            <a:off x="762000" y="8585866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solidFill>
                  <a:srgbClr val="971817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971817"/>
                </a:solidFill>
              </a:rPr>
              <a:t>constantString += “ and carriage”</a:t>
            </a:r>
          </a:p>
        </p:txBody>
      </p:sp>
      <p:sp>
        <p:nvSpPr>
          <p:cNvPr id="230" name="Shape 230"/>
          <p:cNvSpPr/>
          <p:nvPr/>
        </p:nvSpPr>
        <p:spPr>
          <a:xfrm>
            <a:off x="762000" y="7692859"/>
            <a:ext cx="1401952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let constantString = “Horse”</a:t>
            </a:r>
          </a:p>
        </p:txBody>
      </p:sp>
      <p:sp>
        <p:nvSpPr>
          <p:cNvPr id="231" name="Shape 231"/>
          <p:cNvSpPr/>
          <p:nvPr/>
        </p:nvSpPr>
        <p:spPr>
          <a:xfrm>
            <a:off x="762000" y="9614317"/>
            <a:ext cx="15817323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400">
                <a:solidFill>
                  <a:srgbClr val="971817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971817"/>
                </a:solidFill>
              </a:rPr>
              <a:t>//error</a:t>
            </a:r>
          </a:p>
        </p:txBody>
      </p:sp>
      <p:pic>
        <p:nvPicPr>
          <p:cNvPr id="232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34" name="Shape 23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5"/>
      <p:bldP build="whole" bldLvl="1" animBg="1" rev="0" advAuto="0" spid="231" grpId="6"/>
      <p:bldP build="whole" bldLvl="1" animBg="1" rev="0" advAuto="0" spid="228" grpId="3"/>
      <p:bldP build="whole" bldLvl="1" animBg="1" rev="0" advAuto="0" spid="230" grpId="4"/>
      <p:bldP build="whole" bldLvl="1" animBg="1" rev="0" advAuto="0" spid="227" grpId="1"/>
      <p:bldP build="whole" bldLvl="1" animBg="1" rev="0" advAuto="0" spid="226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Array and Dictionary</a:t>
            </a:r>
          </a:p>
        </p:txBody>
      </p:sp>
      <p:sp>
        <p:nvSpPr>
          <p:cNvPr id="237" name="Shape 237"/>
          <p:cNvSpPr/>
          <p:nvPr/>
        </p:nvSpPr>
        <p:spPr>
          <a:xfrm>
            <a:off x="762000" y="6450012"/>
            <a:ext cx="14908230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numberOfLegs =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[“ant”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“snake”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0]</a:t>
            </a:r>
          </a:p>
        </p:txBody>
      </p:sp>
      <p:sp>
        <p:nvSpPr>
          <p:cNvPr id="238" name="Shape 238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names =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[“Anna”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“Brian”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“Jack”]</a:t>
            </a:r>
          </a:p>
        </p:txBody>
      </p:sp>
      <p:pic>
        <p:nvPicPr>
          <p:cNvPr id="239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1" name="Shape 241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What You Will Learn</a:t>
            </a:r>
          </a:p>
        </p:txBody>
      </p:sp>
      <p:pic>
        <p:nvPicPr>
          <p:cNvPr id="42" name="swif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8267" y="6228680"/>
            <a:ext cx="1487467" cy="1487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xcod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8267" y="9445104"/>
            <a:ext cx="1487467" cy="148746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10674705" y="7951935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Swift 2.0</a:t>
            </a:r>
          </a:p>
        </p:txBody>
      </p:sp>
      <p:sp>
        <p:nvSpPr>
          <p:cNvPr id="45" name="Shape 45"/>
          <p:cNvSpPr/>
          <p:nvPr/>
        </p:nvSpPr>
        <p:spPr>
          <a:xfrm>
            <a:off x="10674705" y="11234334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Xcode 7</a:t>
            </a:r>
          </a:p>
        </p:txBody>
      </p:sp>
      <p:sp>
        <p:nvSpPr>
          <p:cNvPr id="46" name="Shape 46"/>
          <p:cNvSpPr/>
          <p:nvPr/>
        </p:nvSpPr>
        <p:spPr>
          <a:xfrm>
            <a:off x="6058723" y="4735510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iOS 9</a:t>
            </a:r>
          </a:p>
        </p:txBody>
      </p:sp>
      <p:pic>
        <p:nvPicPr>
          <p:cNvPr id="47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2285" y="2982257"/>
            <a:ext cx="1487467" cy="1487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asted-image.tif"/>
          <p:cNvPicPr/>
          <p:nvPr/>
        </p:nvPicPr>
        <p:blipFill>
          <a:blip r:embed="rId5">
            <a:alphaModFix amt="20000"/>
            <a:extLst/>
          </a:blip>
          <a:stretch>
            <a:fillRect/>
          </a:stretch>
        </p:blipFill>
        <p:spPr>
          <a:xfrm>
            <a:off x="9734446" y="2913190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74740" y="2913190"/>
            <a:ext cx="1625601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9029950" y="4735510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OS X 10.11</a:t>
            </a:r>
          </a:p>
        </p:txBody>
      </p:sp>
      <p:sp>
        <p:nvSpPr>
          <p:cNvPr id="51" name="Shape 51"/>
          <p:cNvSpPr/>
          <p:nvPr/>
        </p:nvSpPr>
        <p:spPr>
          <a:xfrm>
            <a:off x="12070244" y="4735510"/>
            <a:ext cx="3034591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watchOS 2</a:t>
            </a:r>
          </a:p>
        </p:txBody>
      </p:sp>
      <p:pic>
        <p:nvPicPr>
          <p:cNvPr id="52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15034" y="2733043"/>
            <a:ext cx="1985895" cy="198589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15290686" y="4735510"/>
            <a:ext cx="3034592" cy="5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4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tvOS 9</a:t>
            </a:r>
          </a:p>
        </p:txBody>
      </p:sp>
      <p:pic>
        <p:nvPicPr>
          <p:cNvPr id="54" name="KCLTechLogoNewWhite.png"/>
          <p:cNvPicPr/>
          <p:nvPr/>
        </p:nvPicPr>
        <p:blipFill>
          <a:blip r:embed="rId8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56" name="Shape 56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presetClass="entr" presetSubtype="0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nodeType="after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0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nodeType="afterEffect" presetClass="entr" presetSubtype="0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presetClass="entr" presetSubtype="0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nodeType="afterEffect" presetClass="entr" presetSubtype="0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" grpId="9"/>
      <p:bldP build="whole" bldLvl="1" animBg="1" rev="0" advAuto="0" spid="47" grpId="1"/>
      <p:bldP build="whole" bldLvl="1" animBg="1" rev="0" advAuto="0" spid="46" grpId="2"/>
      <p:bldP build="whole" bldLvl="1" animBg="1" rev="0" advAuto="0" spid="53" grpId="6"/>
      <p:bldP build="whole" bldLvl="1" animBg="1" rev="0" advAuto="0" spid="44" grpId="10"/>
      <p:bldP build="whole" bldLvl="1" animBg="1" rev="0" advAuto="0" spid="48" grpId="7"/>
      <p:bldP build="whole" bldLvl="1" animBg="1" rev="0" advAuto="0" spid="51" grpId="4"/>
      <p:bldP build="whole" bldLvl="1" animBg="1" rev="0" advAuto="0" spid="49" grpId="3"/>
      <p:bldP build="whole" bldLvl="1" animBg="1" rev="0" advAuto="0" spid="45" grpId="12"/>
      <p:bldP build="whole" bldLvl="1" animBg="1" rev="0" advAuto="0" spid="43" grpId="11"/>
      <p:bldP build="whole" bldLvl="1" animBg="1" rev="0" advAuto="0" spid="50" grpId="8"/>
      <p:bldP build="whole" bldLvl="1" animBg="1" rev="0" advAuto="0" spid="52" grpId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Typed Collections</a:t>
            </a:r>
          </a:p>
        </p:txBody>
      </p:sp>
      <p:sp>
        <p:nvSpPr>
          <p:cNvPr id="244" name="Shape 244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names =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[“Anna”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“Brian”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“Jack”]</a:t>
            </a:r>
          </a:p>
        </p:txBody>
      </p:sp>
      <p:pic>
        <p:nvPicPr>
          <p:cNvPr id="245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7" name="Shape 247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Typed Collections</a:t>
            </a:r>
          </a:p>
        </p:txBody>
      </p:sp>
      <p:sp>
        <p:nvSpPr>
          <p:cNvPr id="250" name="Shape 250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names =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[“Anna”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“Brian”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“Jack”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sz="4400">
                <a:solidFill>
                  <a:srgbClr val="971817"/>
                </a:solidFill>
                <a:latin typeface="Courier"/>
                <a:ea typeface="Courier"/>
                <a:cs typeface="Courier"/>
                <a:sym typeface="Courier"/>
              </a:rPr>
              <a:t>42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]</a:t>
            </a:r>
          </a:p>
        </p:txBody>
      </p:sp>
      <p:pic>
        <p:nvPicPr>
          <p:cNvPr id="251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3" name="Shape 25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Typed Collections</a:t>
            </a:r>
          </a:p>
        </p:txBody>
      </p:sp>
      <p:sp>
        <p:nvSpPr>
          <p:cNvPr id="256" name="Shape 256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names =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[“Anna”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“Brian”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“Jack”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sz="4400">
                <a:solidFill>
                  <a:srgbClr val="971817"/>
                </a:solidFill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]</a:t>
            </a:r>
          </a:p>
        </p:txBody>
      </p:sp>
      <p:pic>
        <p:nvPicPr>
          <p:cNvPr id="257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9" name="Shape 259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Typed Collections</a:t>
            </a:r>
          </a:p>
        </p:txBody>
      </p:sp>
      <p:sp>
        <p:nvSpPr>
          <p:cNvPr id="262" name="Shape 262"/>
          <p:cNvSpPr/>
          <p:nvPr/>
        </p:nvSpPr>
        <p:spPr>
          <a:xfrm>
            <a:off x="762000" y="4002344"/>
            <a:ext cx="1576126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names: </a:t>
            </a:r>
            <a:r>
              <a:rPr sz="42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Int[]</a:t>
            </a:r>
            <a:r>
              <a:rPr sz="4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= [“Anna”, “Brian”, “Jack”]</a:t>
            </a:r>
          </a:p>
        </p:txBody>
      </p:sp>
      <p:pic>
        <p:nvPicPr>
          <p:cNvPr id="263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5" name="Shape 26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sp>
        <p:nvSpPr>
          <p:cNvPr id="266" name="Shape 266"/>
          <p:cNvSpPr/>
          <p:nvPr/>
        </p:nvSpPr>
        <p:spPr>
          <a:xfrm>
            <a:off x="762000" y="6469062"/>
            <a:ext cx="157612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</a:t>
            </a:r>
            <a:r>
              <a:rPr sz="4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ages = </a:t>
            </a:r>
            <a:r>
              <a:rPr sz="42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Int[]()</a:t>
            </a:r>
          </a:p>
        </p:txBody>
      </p:sp>
      <p:sp>
        <p:nvSpPr>
          <p:cNvPr id="267" name="Shape 267"/>
          <p:cNvSpPr/>
          <p:nvPr/>
        </p:nvSpPr>
        <p:spPr>
          <a:xfrm>
            <a:off x="762000" y="7429155"/>
            <a:ext cx="157612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values = </a:t>
            </a:r>
            <a:r>
              <a:rPr sz="42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Int[](count: 5, repeatedValue: 1)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Typed Collections</a:t>
            </a:r>
          </a:p>
        </p:txBody>
      </p:sp>
      <p:sp>
        <p:nvSpPr>
          <p:cNvPr id="270" name="Shape 270"/>
          <p:cNvSpPr/>
          <p:nvPr/>
        </p:nvSpPr>
        <p:spPr>
          <a:xfrm>
            <a:off x="762000" y="8164262"/>
            <a:ext cx="14908230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numberOfLegs =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[“ant”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“snake”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0]</a:t>
            </a:r>
          </a:p>
        </p:txBody>
      </p:sp>
      <p:sp>
        <p:nvSpPr>
          <p:cNvPr id="271" name="Shape 271"/>
          <p:cNvSpPr/>
          <p:nvPr/>
        </p:nvSpPr>
        <p:spPr>
          <a:xfrm>
            <a:off x="762000" y="398329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names =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[“Anna”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“Brian”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“Jack”]</a:t>
            </a:r>
          </a:p>
        </p:txBody>
      </p:sp>
      <p:sp>
        <p:nvSpPr>
          <p:cNvPr id="272" name="Shape 272"/>
          <p:cNvSpPr/>
          <p:nvPr/>
        </p:nvSpPr>
        <p:spPr>
          <a:xfrm>
            <a:off x="762000" y="4753084"/>
            <a:ext cx="15130009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400">
                <a:solidFill>
                  <a:srgbClr val="0065C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0065C1"/>
                </a:solidFill>
              </a:rPr>
              <a:t>// an array of String values</a:t>
            </a:r>
          </a:p>
        </p:txBody>
      </p:sp>
      <p:sp>
        <p:nvSpPr>
          <p:cNvPr id="273" name="Shape 273"/>
          <p:cNvSpPr/>
          <p:nvPr/>
        </p:nvSpPr>
        <p:spPr>
          <a:xfrm>
            <a:off x="762000" y="9070538"/>
            <a:ext cx="15927855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200">
                <a:solidFill>
                  <a:srgbClr val="0065C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0065C1"/>
                </a:solidFill>
              </a:rPr>
              <a:t>// a Dictionary with String keys and Int values</a:t>
            </a:r>
          </a:p>
        </p:txBody>
      </p:sp>
      <p:pic>
        <p:nvPicPr>
          <p:cNvPr id="274" name="Screen Shot 2014-10-14 at 11.50.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53066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KCLTechLogoNewWhite.png"/>
          <p:cNvPicPr/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77" name="Shape 277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4"/>
      <p:bldP build="whole" bldLvl="1" animBg="1" rev="0" advAuto="0" spid="270" grpId="3"/>
      <p:bldP build="whole" bldLvl="1" animBg="1" rev="0" advAuto="0" spid="272" grpId="2"/>
      <p:bldP build="whole" bldLvl="1" animBg="1" rev="0" advAuto="0" spid="27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 idx="4294967295"/>
          </p:nvPr>
        </p:nvSpPr>
        <p:spPr>
          <a:xfrm>
            <a:off x="762000" y="516011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Loops</a:t>
            </a:r>
          </a:p>
        </p:txBody>
      </p:sp>
      <p:sp>
        <p:nvSpPr>
          <p:cNvPr id="280" name="Shape 280"/>
          <p:cNvSpPr/>
          <p:nvPr/>
        </p:nvSpPr>
        <p:spPr>
          <a:xfrm>
            <a:off x="762000" y="3797368"/>
            <a:ext cx="15130009" cy="216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while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hungry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eatCake()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sp>
        <p:nvSpPr>
          <p:cNvPr id="281" name="Shape 281"/>
          <p:cNvSpPr/>
          <p:nvPr/>
        </p:nvSpPr>
        <p:spPr>
          <a:xfrm>
            <a:off x="762000" y="7756456"/>
            <a:ext cx="15130009" cy="216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for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var i = 0; i &lt; 10; i++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eat(i)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282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4" name="Shape 28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sp>
        <p:nvSpPr>
          <p:cNvPr id="285" name="Shape 285"/>
          <p:cNvSpPr/>
          <p:nvPr/>
        </p:nvSpPr>
        <p:spPr>
          <a:xfrm>
            <a:off x="13081000" y="3460818"/>
            <a:ext cx="10122385" cy="283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index = 0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repeat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3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index++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while index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&lt; 5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2"/>
      <p:bldP build="whole" bldLvl="1" animBg="1" rev="0" advAuto="0" spid="285" grpId="3"/>
      <p:bldP build="whole" bldLvl="1" animBg="1" rev="0" advAuto="0" spid="28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For-In: Strings and Characters</a:t>
            </a:r>
          </a:p>
        </p:txBody>
      </p:sp>
      <p:sp>
        <p:nvSpPr>
          <p:cNvPr id="288" name="Shape 288"/>
          <p:cNvSpPr/>
          <p:nvPr/>
        </p:nvSpPr>
        <p:spPr>
          <a:xfrm>
            <a:off x="762000" y="3847162"/>
            <a:ext cx="15130009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for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character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in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🐭🐭🐭🐭🐭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” 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print(character)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289" name="Screen Shot 2014-10-14 at 18.18.5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8156903"/>
            <a:ext cx="15764987" cy="381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creen Shot 2014-10-14 at 11.50.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creen Shot 2014-10-14 at 18.18.59.png"/>
          <p:cNvPicPr/>
          <p:nvPr/>
        </p:nvPicPr>
        <p:blipFill>
          <a:blip r:embed="rId2">
            <a:extLst/>
          </a:blip>
          <a:srcRect l="9183" t="0" r="0" b="0"/>
          <a:stretch>
            <a:fillRect/>
          </a:stretch>
        </p:blipFill>
        <p:spPr>
          <a:xfrm>
            <a:off x="9305921" y="8156880"/>
            <a:ext cx="14317212" cy="381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KCLTechLogoNewWhite.png"/>
          <p:cNvPicPr/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94" name="Shape 29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9" grpId="2"/>
      <p:bldP build="whole" bldLvl="1" animBg="1" rev="0" advAuto="0" spid="288" grpId="1"/>
      <p:bldP build="whole" bldLvl="1" animBg="1" rev="0" advAuto="0" spid="291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For-In: Ranges</a:t>
            </a:r>
          </a:p>
        </p:txBody>
      </p:sp>
      <p:sp>
        <p:nvSpPr>
          <p:cNvPr id="297" name="Shape 297"/>
          <p:cNvSpPr/>
          <p:nvPr/>
        </p:nvSpPr>
        <p:spPr>
          <a:xfrm>
            <a:off x="762000" y="3675052"/>
            <a:ext cx="15760956" cy="216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for number in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1…5 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print(“\(number) times 4 is \(number*4)”)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298" name="Screen Shot 2014-10-14 at 18.27.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228" y="8168863"/>
            <a:ext cx="15760957" cy="3790446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 flipV="1">
            <a:off x="6498764" y="2780922"/>
            <a:ext cx="1796874" cy="109961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lvl="0">
              <a:defRPr sz="3600"/>
            </a:pPr>
          </a:p>
        </p:txBody>
      </p:sp>
      <p:sp>
        <p:nvSpPr>
          <p:cNvPr id="300" name="Shape 300"/>
          <p:cNvSpPr/>
          <p:nvPr/>
        </p:nvSpPr>
        <p:spPr>
          <a:xfrm>
            <a:off x="8330745" y="2131084"/>
            <a:ext cx="1832248" cy="81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</a:rPr>
              <a:t>1..&lt;5</a:t>
            </a:r>
          </a:p>
        </p:txBody>
      </p:sp>
      <p:pic>
        <p:nvPicPr>
          <p:cNvPr id="301" name="Screen Shot 2014-10-14 at 11.50.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KCLTechLogoNewWhite.png"/>
          <p:cNvPicPr/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04" name="Shape 30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pic>
        <p:nvPicPr>
          <p:cNvPr id="305" name="Screen Shot 2014-10-14 at 18.18.59.png"/>
          <p:cNvPicPr/>
          <p:nvPr/>
        </p:nvPicPr>
        <p:blipFill>
          <a:blip r:embed="rId5">
            <a:extLst/>
          </a:blip>
          <a:srcRect l="9183" t="0" r="0" b="0"/>
          <a:stretch>
            <a:fillRect/>
          </a:stretch>
        </p:blipFill>
        <p:spPr>
          <a:xfrm>
            <a:off x="9305921" y="8156902"/>
            <a:ext cx="14317212" cy="3814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  <p:bldP build="whole" bldLvl="1" animBg="1" rev="0" advAuto="0" spid="305" grpId="5"/>
      <p:bldP build="whole" bldLvl="1" animBg="1" rev="0" advAuto="0" spid="300" grpId="3"/>
      <p:bldP build="whole" bldLvl="1" animBg="1" rev="0" advAuto="0" spid="299" grpId="2"/>
      <p:bldP build="whole" bldLvl="1" animBg="1" rev="0" advAuto="0" spid="298" grpId="4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For-In: Arrays</a:t>
            </a:r>
          </a:p>
        </p:txBody>
      </p:sp>
      <p:sp>
        <p:nvSpPr>
          <p:cNvPr id="308" name="Shape 308"/>
          <p:cNvSpPr/>
          <p:nvPr/>
        </p:nvSpPr>
        <p:spPr>
          <a:xfrm>
            <a:off x="762000" y="3675052"/>
            <a:ext cx="15760956" cy="2162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for name in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[“Anna”, “Brian”, “Jack”] 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print(“Hello, \(name)!”)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309" name="Screen Shot 2014-10-14 at 11.50.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312"/>
          <p:cNvGrpSpPr/>
          <p:nvPr/>
        </p:nvGrpSpPr>
        <p:grpSpPr>
          <a:xfrm>
            <a:off x="762207" y="8202400"/>
            <a:ext cx="15760957" cy="3790445"/>
            <a:chOff x="0" y="0"/>
            <a:chExt cx="15760955" cy="3790444"/>
          </a:xfrm>
        </p:grpSpPr>
        <p:pic>
          <p:nvPicPr>
            <p:cNvPr id="310" name="Screen Shot 2014-10-14 at 18.27.29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760956" cy="3790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Screen Shot 2014-10-14 at 18.32.1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2067" y="307042"/>
              <a:ext cx="6415494" cy="3176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3" name="Shape 313"/>
          <p:cNvSpPr/>
          <p:nvPr/>
        </p:nvSpPr>
        <p:spPr>
          <a:xfrm>
            <a:off x="1229222" y="8424594"/>
            <a:ext cx="399668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Hello, Anna!</a:t>
            </a:r>
          </a:p>
        </p:txBody>
      </p:sp>
      <p:sp>
        <p:nvSpPr>
          <p:cNvPr id="314" name="Shape 314"/>
          <p:cNvSpPr/>
          <p:nvPr/>
        </p:nvSpPr>
        <p:spPr>
          <a:xfrm>
            <a:off x="1216932" y="9112840"/>
            <a:ext cx="4316773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Hello, Brian!</a:t>
            </a:r>
          </a:p>
        </p:txBody>
      </p:sp>
      <p:sp>
        <p:nvSpPr>
          <p:cNvPr id="315" name="Shape 315"/>
          <p:cNvSpPr/>
          <p:nvPr/>
        </p:nvSpPr>
        <p:spPr>
          <a:xfrm>
            <a:off x="1229222" y="9887512"/>
            <a:ext cx="399668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Hello, Jack!</a:t>
            </a:r>
          </a:p>
        </p:txBody>
      </p:sp>
      <p:pic>
        <p:nvPicPr>
          <p:cNvPr id="316" name="KCLTechLogoNewWhite.png"/>
          <p:cNvPicPr/>
          <p:nvPr/>
        </p:nvPicPr>
        <p:blipFill>
          <a:blip r:embed="rId5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18" name="Shape 31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pic>
        <p:nvPicPr>
          <p:cNvPr id="319" name="Screen Shot 2014-10-14 at 18.18.59.png"/>
          <p:cNvPicPr/>
          <p:nvPr/>
        </p:nvPicPr>
        <p:blipFill>
          <a:blip r:embed="rId6">
            <a:extLst/>
          </a:blip>
          <a:srcRect l="9183" t="0" r="0" b="0"/>
          <a:stretch>
            <a:fillRect/>
          </a:stretch>
        </p:blipFill>
        <p:spPr>
          <a:xfrm>
            <a:off x="9273879" y="8190439"/>
            <a:ext cx="14317213" cy="3814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1"/>
      <p:bldP build="whole" bldLvl="1" animBg="1" rev="0" advAuto="0" spid="315" grpId="6"/>
      <p:bldP build="whole" bldLvl="1" animBg="1" rev="0" advAuto="0" spid="312" grpId="2"/>
      <p:bldP build="whole" bldLvl="1" animBg="1" rev="0" advAuto="0" spid="313" grpId="4"/>
      <p:bldP build="whole" bldLvl="1" animBg="1" rev="0" advAuto="0" spid="314" grpId="5"/>
      <p:bldP build="whole" bldLvl="1" animBg="1" rev="0" advAuto="0" spid="319" grpId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For-In: Dictionaries</a:t>
            </a:r>
          </a:p>
        </p:txBody>
      </p:sp>
      <p:sp>
        <p:nvSpPr>
          <p:cNvPr id="322" name="Shape 322"/>
          <p:cNvSpPr/>
          <p:nvPr/>
        </p:nvSpPr>
        <p:spPr>
          <a:xfrm>
            <a:off x="762000" y="4767739"/>
            <a:ext cx="15760956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for </a:t>
            </a:r>
            <a:r>
              <a:rPr sz="3400">
                <a:solidFill>
                  <a:srgbClr val="E8A433"/>
                </a:solidFill>
                <a:latin typeface="Courier"/>
                <a:ea typeface="Courier"/>
                <a:cs typeface="Courier"/>
                <a:sym typeface="Courier"/>
              </a:rPr>
              <a:t>(animal, leg)</a:t>
            </a:r>
            <a:r>
              <a:rPr sz="3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in numberOfLegs</a:t>
            </a:r>
            <a:r>
              <a:rPr sz="3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3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3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print(“\(</a:t>
            </a:r>
            <a:r>
              <a:rPr sz="3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animal</a:t>
            </a:r>
            <a:r>
              <a:rPr sz="3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)s have \(</a:t>
            </a:r>
            <a:r>
              <a:rPr sz="3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leg</a:t>
            </a:r>
            <a:r>
              <a:rPr sz="3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 legs”)</a:t>
            </a:r>
            <a:endParaRPr sz="3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323" name="Screen Shot 2014-10-14 at 11.50.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97532" cy="1603225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hape 324"/>
          <p:cNvSpPr/>
          <p:nvPr/>
        </p:nvSpPr>
        <p:spPr>
          <a:xfrm>
            <a:off x="762000" y="3407138"/>
            <a:ext cx="14908230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var numberOfLegs = </a:t>
            </a:r>
            <a:r>
              <a:rPr sz="3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[“ant”: 6, “snake”: 0, “cheetah”: 4]</a:t>
            </a:r>
          </a:p>
        </p:txBody>
      </p:sp>
      <p:pic>
        <p:nvPicPr>
          <p:cNvPr id="325" name="Screen Shot 2014-10-14 at 18.39.4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462" y="8377101"/>
            <a:ext cx="14908232" cy="3619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KCLTechLogoNewWhite.png"/>
          <p:cNvPicPr/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28" name="Shape 32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pic>
        <p:nvPicPr>
          <p:cNvPr id="329" name="Screen Shot 2014-10-14 at 18.18.59.png"/>
          <p:cNvPicPr/>
          <p:nvPr/>
        </p:nvPicPr>
        <p:blipFill>
          <a:blip r:embed="rId5">
            <a:extLst/>
          </a:blip>
          <a:srcRect l="9183" t="0" r="0" b="0"/>
          <a:stretch>
            <a:fillRect/>
          </a:stretch>
        </p:blipFill>
        <p:spPr>
          <a:xfrm>
            <a:off x="10088046" y="8389720"/>
            <a:ext cx="13491073" cy="3594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1"/>
      <p:bldP build="whole" bldLvl="1" animBg="1" rev="0" advAuto="0" spid="329" grpId="3"/>
      <p:bldP build="whole" bldLvl="1" animBg="1" rev="0" advAuto="0" spid="325" grpId="4"/>
      <p:bldP build="whole" bldLvl="1" animBg="1" rev="0" advAuto="0" spid="32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iOS Sessions</a:t>
            </a:r>
          </a:p>
        </p:txBody>
      </p:sp>
      <p:sp>
        <p:nvSpPr>
          <p:cNvPr id="59" name="Shape 59"/>
          <p:cNvSpPr/>
          <p:nvPr/>
        </p:nvSpPr>
        <p:spPr>
          <a:xfrm>
            <a:off x="762000" y="4072816"/>
            <a:ext cx="7384212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Every week - Tuesday @ 6:30pm, JCMB B.16</a:t>
            </a:r>
          </a:p>
        </p:txBody>
      </p:sp>
      <p:sp>
        <p:nvSpPr>
          <p:cNvPr id="60" name="Shape 60"/>
          <p:cNvSpPr/>
          <p:nvPr/>
        </p:nvSpPr>
        <p:spPr>
          <a:xfrm>
            <a:off x="762000" y="4699904"/>
            <a:ext cx="9694190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Start with basics (iOS, OS X, watchOS, tvOS, Swift, Xcode)</a:t>
            </a:r>
          </a:p>
        </p:txBody>
      </p:sp>
      <p:sp>
        <p:nvSpPr>
          <p:cNvPr id="61" name="Shape 61"/>
          <p:cNvSpPr/>
          <p:nvPr/>
        </p:nvSpPr>
        <p:spPr>
          <a:xfrm>
            <a:off x="761999" y="8471900"/>
            <a:ext cx="5133164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Quickly becomes challenging</a:t>
            </a:r>
          </a:p>
        </p:txBody>
      </p:sp>
      <p:sp>
        <p:nvSpPr>
          <p:cNvPr id="62" name="Shape 62"/>
          <p:cNvSpPr/>
          <p:nvPr/>
        </p:nvSpPr>
        <p:spPr>
          <a:xfrm>
            <a:off x="762000" y="9098988"/>
            <a:ext cx="5587518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Learn by doing, not by listening!</a:t>
            </a:r>
          </a:p>
        </p:txBody>
      </p:sp>
      <p:sp>
        <p:nvSpPr>
          <p:cNvPr id="63" name="Shape 63"/>
          <p:cNvSpPr/>
          <p:nvPr/>
        </p:nvSpPr>
        <p:spPr>
          <a:xfrm>
            <a:off x="762000" y="5326992"/>
            <a:ext cx="515646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64" name="Shape 64"/>
          <p:cNvSpPr/>
          <p:nvPr/>
        </p:nvSpPr>
        <p:spPr>
          <a:xfrm>
            <a:off x="762000" y="5954081"/>
            <a:ext cx="5277028" cy="5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Custom Views and Animations</a:t>
            </a:r>
          </a:p>
        </p:txBody>
      </p:sp>
      <p:sp>
        <p:nvSpPr>
          <p:cNvPr id="65" name="Shape 65"/>
          <p:cNvSpPr/>
          <p:nvPr/>
        </p:nvSpPr>
        <p:spPr>
          <a:xfrm>
            <a:off x="762000" y="6576435"/>
            <a:ext cx="5680583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Concurrency and Multithreading</a:t>
            </a:r>
          </a:p>
        </p:txBody>
      </p:sp>
      <p:sp>
        <p:nvSpPr>
          <p:cNvPr id="66" name="Shape 66"/>
          <p:cNvSpPr/>
          <p:nvPr/>
        </p:nvSpPr>
        <p:spPr>
          <a:xfrm>
            <a:off x="762000" y="11031441"/>
            <a:ext cx="4272814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Slack #ios-programming</a:t>
            </a:r>
          </a:p>
        </p:txBody>
      </p:sp>
      <p:sp>
        <p:nvSpPr>
          <p:cNvPr id="67" name="Shape 67"/>
          <p:cNvSpPr/>
          <p:nvPr/>
        </p:nvSpPr>
        <p:spPr>
          <a:xfrm>
            <a:off x="762000" y="7208257"/>
            <a:ext cx="1732001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3D Touch</a:t>
            </a:r>
          </a:p>
        </p:txBody>
      </p:sp>
      <p:sp>
        <p:nvSpPr>
          <p:cNvPr id="68" name="Shape 68"/>
          <p:cNvSpPr/>
          <p:nvPr/>
        </p:nvSpPr>
        <p:spPr>
          <a:xfrm>
            <a:off x="762000" y="7840078"/>
            <a:ext cx="17692142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Foundation, UIKit, CoreLocation, CoreImage, CoreData, MapKit, CloudKit, WatchConnectivity, ClockKit….</a:t>
            </a:r>
          </a:p>
        </p:txBody>
      </p:sp>
      <p:pic>
        <p:nvPicPr>
          <p:cNvPr id="69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1" name="Shape 71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" grpId="10"/>
      <p:bldP build="whole" bldLvl="1" animBg="1" rev="0" advAuto="0" spid="61" grpId="8"/>
      <p:bldP build="whole" bldLvl="1" animBg="1" rev="0" advAuto="0" spid="63" grpId="3"/>
      <p:bldP build="whole" bldLvl="1" animBg="1" rev="0" advAuto="0" spid="62" grpId="9"/>
      <p:bldP build="whole" bldLvl="1" animBg="1" rev="0" advAuto="0" spid="59" grpId="1"/>
      <p:bldP build="whole" bldLvl="1" animBg="1" rev="0" advAuto="0" spid="67" grpId="6"/>
      <p:bldP build="whole" bldLvl="1" animBg="1" rev="0" advAuto="0" spid="60" grpId="2"/>
      <p:bldP build="whole" bldLvl="1" animBg="1" rev="0" advAuto="0" spid="68" grpId="7"/>
      <p:bldP build="whole" bldLvl="1" animBg="1" rev="0" advAuto="0" spid="64" grpId="4"/>
      <p:bldP build="whole" bldLvl="1" animBg="1" rev="0" advAuto="0" spid="65" grpId="5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If Statements</a:t>
            </a:r>
          </a:p>
        </p:txBody>
      </p:sp>
      <p:sp>
        <p:nvSpPr>
          <p:cNvPr id="332" name="Shape 332"/>
          <p:cNvSpPr/>
          <p:nvPr/>
        </p:nvSpPr>
        <p:spPr>
          <a:xfrm>
            <a:off x="762000" y="3609308"/>
            <a:ext cx="15760956" cy="552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if legCount == 0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print(“It slides”)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} 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else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print(“It walks”)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333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5" name="Shape 33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More Complex If Statements</a:t>
            </a:r>
          </a:p>
        </p:txBody>
      </p:sp>
      <p:sp>
        <p:nvSpPr>
          <p:cNvPr id="338" name="Shape 338"/>
          <p:cNvSpPr/>
          <p:nvPr/>
        </p:nvSpPr>
        <p:spPr>
          <a:xfrm>
            <a:off x="745978" y="2747962"/>
            <a:ext cx="15760957" cy="822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if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legCount == 0 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print(“It slides”)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} else if 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legCount == 1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print(“It hops”)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} else {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print(“It walks”)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339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1" name="Shape 341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Switch</a:t>
            </a:r>
          </a:p>
        </p:txBody>
      </p:sp>
      <p:sp>
        <p:nvSpPr>
          <p:cNvPr id="344" name="Shape 344"/>
          <p:cNvSpPr/>
          <p:nvPr/>
        </p:nvSpPr>
        <p:spPr>
          <a:xfrm>
            <a:off x="762000" y="3624923"/>
            <a:ext cx="15760956" cy="687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switch 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legCount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case 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print(“It slides”)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case 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print(“It slides”)</a:t>
            </a:r>
            <a:endParaRPr sz="44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default: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print(“It slides”)</a:t>
            </a:r>
            <a:endParaRPr sz="44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345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7" name="Shape 347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Switch</a:t>
            </a:r>
          </a:p>
        </p:txBody>
      </p:sp>
      <p:sp>
        <p:nvSpPr>
          <p:cNvPr id="350" name="Shape 350"/>
          <p:cNvSpPr/>
          <p:nvPr/>
        </p:nvSpPr>
        <p:spPr>
          <a:xfrm>
            <a:off x="762000" y="3288760"/>
            <a:ext cx="15760956" cy="806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switch legCount {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case 0: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	print(“It slides”)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case </a:t>
            </a:r>
            <a:r>
              <a:rPr sz="4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1,3,5,7,9</a:t>
            </a: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	print(“It hops”)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case </a:t>
            </a:r>
            <a:r>
              <a:rPr sz="40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2,4,6,8,10</a:t>
            </a: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	print(“It walks”)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default: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	print(“No idea”)</a:t>
            </a:r>
            <a:endParaRPr sz="40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351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3" name="Shape 35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Switch</a:t>
            </a:r>
          </a:p>
        </p:txBody>
      </p:sp>
      <p:sp>
        <p:nvSpPr>
          <p:cNvPr id="356" name="Shape 356"/>
          <p:cNvSpPr/>
          <p:nvPr/>
        </p:nvSpPr>
        <p:spPr>
          <a:xfrm>
            <a:off x="762000" y="4232512"/>
            <a:ext cx="15760956" cy="598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switch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textField 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case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userNameTextField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print(“You tapped the username text field”)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case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passwordTextField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print(“You tapped the password text field”)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default: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print(“You tapped some other object”)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357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9" name="Shape 359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Switch</a:t>
            </a:r>
          </a:p>
        </p:txBody>
      </p:sp>
      <p:sp>
        <p:nvSpPr>
          <p:cNvPr id="362" name="Shape 362"/>
          <p:cNvSpPr/>
          <p:nvPr/>
        </p:nvSpPr>
        <p:spPr>
          <a:xfrm>
            <a:off x="762000" y="3648312"/>
            <a:ext cx="15760956" cy="715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point = (1, -1)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switch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point 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case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let (x, y) where x == y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print(“x equals with y”)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case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 let (x, y) where x == -y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print(“x is the abs of y”)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case 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let (x, y)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print(“x and y are two coordinates”)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363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65" name="Shape 36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Functions</a:t>
            </a:r>
          </a:p>
        </p:txBody>
      </p:sp>
      <p:sp>
        <p:nvSpPr>
          <p:cNvPr id="368" name="Shape 368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func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sayHello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() {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print(“Hello!”)</a:t>
            </a:r>
            <a:endParaRPr sz="3800">
              <a:solidFill>
                <a:srgbClr val="BC802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sp>
        <p:nvSpPr>
          <p:cNvPr id="369" name="Shape 369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</a:rPr>
              <a:t>sayHello()</a:t>
            </a:r>
          </a:p>
        </p:txBody>
      </p:sp>
      <p:pic>
        <p:nvPicPr>
          <p:cNvPr id="370" name="Screen Shot 2014-10-14 at 20.56.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9971085"/>
            <a:ext cx="15760956" cy="2000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KCLTechLogoNewWhite.png"/>
          <p:cNvPicPr/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3" name="Shape 37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pic>
        <p:nvPicPr>
          <p:cNvPr id="374" name="Screen Shot 2014-10-14 at 20.56.21.png"/>
          <p:cNvPicPr/>
          <p:nvPr/>
        </p:nvPicPr>
        <p:blipFill>
          <a:blip r:embed="rId2">
            <a:extLst/>
          </a:blip>
          <a:srcRect l="23797" t="0" r="0" b="0"/>
          <a:stretch>
            <a:fillRect/>
          </a:stretch>
        </p:blipFill>
        <p:spPr>
          <a:xfrm>
            <a:off x="11608817" y="9971085"/>
            <a:ext cx="12010285" cy="200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4" grpId="4"/>
      <p:bldP build="whole" bldLvl="1" animBg="1" rev="0" advAuto="0" spid="370" grpId="3"/>
      <p:bldP build="whole" bldLvl="1" animBg="1" rev="0" advAuto="0" spid="369" grpId="2"/>
      <p:bldP build="whole" bldLvl="1" animBg="1" rev="0" advAuto="0" spid="36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Functions with Parameters</a:t>
            </a:r>
          </a:p>
        </p:txBody>
      </p:sp>
      <p:sp>
        <p:nvSpPr>
          <p:cNvPr id="377" name="Shape 377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func sayHello(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name: String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 {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print(“Hello \(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)!”)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sp>
        <p:nvSpPr>
          <p:cNvPr id="378" name="Shape 378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</a:rPr>
              <a:t>sayHello(“WWDC”)</a:t>
            </a:r>
          </a:p>
        </p:txBody>
      </p:sp>
      <p:grpSp>
        <p:nvGrpSpPr>
          <p:cNvPr id="381" name="Group 381"/>
          <p:cNvGrpSpPr/>
          <p:nvPr/>
        </p:nvGrpSpPr>
        <p:grpSpPr>
          <a:xfrm>
            <a:off x="730165" y="10003127"/>
            <a:ext cx="15760957" cy="2000980"/>
            <a:chOff x="0" y="0"/>
            <a:chExt cx="15760955" cy="2000978"/>
          </a:xfrm>
        </p:grpSpPr>
        <p:pic>
          <p:nvPicPr>
            <p:cNvPr id="379" name="Screen Shot 2014-10-14 at 20.56.2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760956" cy="2000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Screen Shot 2014-10-14 at 18.32.1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152" y="299556"/>
              <a:ext cx="2831436" cy="1401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2" name="Shape 382"/>
          <p:cNvSpPr/>
          <p:nvPr/>
        </p:nvSpPr>
        <p:spPr>
          <a:xfrm>
            <a:off x="1206525" y="10190302"/>
            <a:ext cx="3447952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Hello, WWDC!</a:t>
            </a:r>
          </a:p>
        </p:txBody>
      </p:sp>
      <p:pic>
        <p:nvPicPr>
          <p:cNvPr id="383" name="KCLTechLogoNewWhite.png"/>
          <p:cNvPicPr/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hape 384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5" name="Shape 385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pic>
        <p:nvPicPr>
          <p:cNvPr id="386" name="Screen Shot 2014-10-14 at 20.56.21.png"/>
          <p:cNvPicPr/>
          <p:nvPr/>
        </p:nvPicPr>
        <p:blipFill>
          <a:blip r:embed="rId2">
            <a:extLst/>
          </a:blip>
          <a:srcRect l="23797" t="0" r="0" b="0"/>
          <a:stretch>
            <a:fillRect/>
          </a:stretch>
        </p:blipFill>
        <p:spPr>
          <a:xfrm>
            <a:off x="11608817" y="9996485"/>
            <a:ext cx="12010285" cy="200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6" grpId="5"/>
      <p:bldP build="whole" bldLvl="1" animBg="1" rev="0" advAuto="0" spid="381" grpId="4"/>
      <p:bldP build="whole" bldLvl="1" animBg="1" rev="0" advAuto="0" spid="378" grpId="2"/>
      <p:bldP build="whole" bldLvl="1" animBg="1" rev="0" advAuto="0" spid="377" grpId="1"/>
      <p:bldP build="whole" bldLvl="1" animBg="1" rev="0" advAuto="0" spid="382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Functions with Parameters</a:t>
            </a:r>
          </a:p>
        </p:txBody>
      </p:sp>
      <p:sp>
        <p:nvSpPr>
          <p:cNvPr id="389" name="Shape 389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func sayHello(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name: String, age: Int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 {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print(“Hello \(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), \(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age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)!”)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sp>
        <p:nvSpPr>
          <p:cNvPr id="390" name="Shape 390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</a:rPr>
              <a:t>sayHello(“Alex”, age: 21)</a:t>
            </a:r>
          </a:p>
        </p:txBody>
      </p:sp>
      <p:pic>
        <p:nvPicPr>
          <p:cNvPr id="391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hape 392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3" name="Shape 39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sp>
        <p:nvSpPr>
          <p:cNvPr id="394" name="Shape 394"/>
          <p:cNvSpPr/>
          <p:nvPr/>
        </p:nvSpPr>
        <p:spPr>
          <a:xfrm>
            <a:off x="762000" y="7830511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func sayHello(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name: String, _ age: Int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 {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print(“Hello \(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), \(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age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)!”)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sp>
        <p:nvSpPr>
          <p:cNvPr id="395" name="Shape 395"/>
          <p:cNvSpPr/>
          <p:nvPr/>
        </p:nvSpPr>
        <p:spPr>
          <a:xfrm>
            <a:off x="762000" y="10326123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</a:rPr>
              <a:t>sayHello(“Alex”, 21)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5" grpId="4"/>
      <p:bldP build="whole" bldLvl="1" animBg="1" rev="0" advAuto="0" spid="394" grpId="3"/>
      <p:bldP build="whole" bldLvl="1" animBg="1" rev="0" advAuto="0" spid="389" grpId="1"/>
      <p:bldP build="whole" bldLvl="1" animBg="1" rev="0" advAuto="0" spid="390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Functions with Parameters</a:t>
            </a:r>
          </a:p>
        </p:txBody>
      </p:sp>
      <p:sp>
        <p:nvSpPr>
          <p:cNvPr id="398" name="Shape 398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func addListOfParams(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params: String…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 {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// Do something with params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sp>
        <p:nvSpPr>
          <p:cNvPr id="399" name="Shape 399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BC8027"/>
                </a:solidFill>
              </a:rPr>
              <a:t>addListOfParams(“Name”, “Alex”, “Age”, “21”)</a:t>
            </a:r>
          </a:p>
        </p:txBody>
      </p:sp>
      <p:pic>
        <p:nvPicPr>
          <p:cNvPr id="400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2" name="Shape 402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8" grpId="1"/>
      <p:bldP build="whole" bldLvl="1" animBg="1" rev="0" advAuto="0" spid="399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WWDC16</a:t>
            </a:r>
          </a:p>
        </p:txBody>
      </p:sp>
      <p:sp>
        <p:nvSpPr>
          <p:cNvPr id="74" name="Shape 74"/>
          <p:cNvSpPr/>
          <p:nvPr/>
        </p:nvSpPr>
        <p:spPr>
          <a:xfrm>
            <a:off x="762000" y="2602531"/>
            <a:ext cx="8756219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World Wide Developer Conference in San Francisco</a:t>
            </a:r>
          </a:p>
        </p:txBody>
      </p:sp>
      <p:sp>
        <p:nvSpPr>
          <p:cNvPr id="75" name="Shape 75"/>
          <p:cNvSpPr/>
          <p:nvPr/>
        </p:nvSpPr>
        <p:spPr>
          <a:xfrm>
            <a:off x="762000" y="3229619"/>
            <a:ext cx="6109742" cy="5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300 Student Scholarship Recipients</a:t>
            </a:r>
          </a:p>
        </p:txBody>
      </p:sp>
      <p:sp>
        <p:nvSpPr>
          <p:cNvPr id="76" name="Shape 76"/>
          <p:cNvSpPr/>
          <p:nvPr/>
        </p:nvSpPr>
        <p:spPr>
          <a:xfrm>
            <a:off x="762000" y="4631024"/>
            <a:ext cx="6504356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1. Create an App (Developer Account)</a:t>
            </a:r>
          </a:p>
        </p:txBody>
      </p:sp>
      <p:sp>
        <p:nvSpPr>
          <p:cNvPr id="77" name="Shape 77"/>
          <p:cNvSpPr/>
          <p:nvPr/>
        </p:nvSpPr>
        <p:spPr>
          <a:xfrm>
            <a:off x="762000" y="5258112"/>
            <a:ext cx="4350233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rPr>
              <a:t>- Development Projects</a:t>
            </a:r>
          </a:p>
        </p:txBody>
      </p:sp>
      <p:sp>
        <p:nvSpPr>
          <p:cNvPr id="78" name="Shape 78"/>
          <p:cNvSpPr/>
          <p:nvPr/>
        </p:nvSpPr>
        <p:spPr>
          <a:xfrm>
            <a:off x="762000" y="5885199"/>
            <a:ext cx="4734281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rPr>
              <a:t>- Educational background</a:t>
            </a:r>
          </a:p>
        </p:txBody>
      </p:sp>
      <p:sp>
        <p:nvSpPr>
          <p:cNvPr id="79" name="Shape 79"/>
          <p:cNvSpPr/>
          <p:nvPr/>
        </p:nvSpPr>
        <p:spPr>
          <a:xfrm>
            <a:off x="762000" y="6512288"/>
            <a:ext cx="4772483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rPr>
              <a:t>- Professional background</a:t>
            </a:r>
          </a:p>
        </p:txBody>
      </p:sp>
      <p:sp>
        <p:nvSpPr>
          <p:cNvPr id="80" name="Shape 80"/>
          <p:cNvSpPr/>
          <p:nvPr/>
        </p:nvSpPr>
        <p:spPr>
          <a:xfrm>
            <a:off x="762000" y="7139375"/>
            <a:ext cx="3049753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rPr>
              <a:t>- Technical skills</a:t>
            </a:r>
          </a:p>
        </p:txBody>
      </p:sp>
      <p:sp>
        <p:nvSpPr>
          <p:cNvPr id="81" name="Shape 81"/>
          <p:cNvSpPr/>
          <p:nvPr/>
        </p:nvSpPr>
        <p:spPr>
          <a:xfrm>
            <a:off x="762000" y="7766463"/>
            <a:ext cx="1883792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rPr>
              <a:t>- Interest</a:t>
            </a:r>
          </a:p>
        </p:txBody>
      </p:sp>
      <p:sp>
        <p:nvSpPr>
          <p:cNvPr id="82" name="Shape 82"/>
          <p:cNvSpPr/>
          <p:nvPr/>
        </p:nvSpPr>
        <p:spPr>
          <a:xfrm>
            <a:off x="762000" y="8688010"/>
            <a:ext cx="1910411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2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2. Judging</a:t>
            </a:r>
          </a:p>
        </p:txBody>
      </p:sp>
      <p:sp>
        <p:nvSpPr>
          <p:cNvPr id="83" name="Shape 83"/>
          <p:cNvSpPr/>
          <p:nvPr/>
        </p:nvSpPr>
        <p:spPr>
          <a:xfrm>
            <a:off x="761999" y="9315098"/>
            <a:ext cx="5070375" cy="5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rPr>
              <a:t>- Technical accomplishment</a:t>
            </a:r>
          </a:p>
        </p:txBody>
      </p:sp>
      <p:sp>
        <p:nvSpPr>
          <p:cNvPr id="84" name="Shape 84"/>
          <p:cNvSpPr/>
          <p:nvPr/>
        </p:nvSpPr>
        <p:spPr>
          <a:xfrm>
            <a:off x="762000" y="9942186"/>
            <a:ext cx="7201129" cy="5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rPr>
              <a:t>- Creativity of ideas expressed in the app</a:t>
            </a:r>
          </a:p>
        </p:txBody>
      </p:sp>
      <p:sp>
        <p:nvSpPr>
          <p:cNvPr id="85" name="Shape 85"/>
          <p:cNvSpPr/>
          <p:nvPr/>
        </p:nvSpPr>
        <p:spPr>
          <a:xfrm>
            <a:off x="762000" y="10569273"/>
            <a:ext cx="5093539" cy="5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Myriad Pro"/>
                <a:ea typeface="Myriad Pro"/>
                <a:cs typeface="Myriad Pro"/>
                <a:sym typeface="Myriad Pro"/>
              </a:rPr>
              <a:t>- Technical/work experience</a:t>
            </a:r>
          </a:p>
        </p:txBody>
      </p:sp>
      <p:sp>
        <p:nvSpPr>
          <p:cNvPr id="86" name="Shape 86"/>
          <p:cNvSpPr/>
          <p:nvPr/>
        </p:nvSpPr>
        <p:spPr>
          <a:xfrm>
            <a:off x="14527652" y="9737969"/>
            <a:ext cx="9002841" cy="95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Deadline: April, 2016</a:t>
            </a:r>
          </a:p>
        </p:txBody>
      </p:sp>
      <p:pic>
        <p:nvPicPr>
          <p:cNvPr id="8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83848" y="3616287"/>
            <a:ext cx="5090448" cy="5082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KCLTechLogoNewWhite.png"/>
          <p:cNvPicPr/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90" name="Shape 90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after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after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after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presetClass="entr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" grpId="9"/>
      <p:bldP build="whole" bldLvl="1" animBg="1" rev="0" advAuto="0" spid="80" grpId="8"/>
      <p:bldP build="whole" bldLvl="1" animBg="1" rev="0" advAuto="0" spid="84" grpId="12"/>
      <p:bldP build="whole" bldLvl="1" animBg="1" rev="0" advAuto="0" spid="77" grpId="5"/>
      <p:bldP build="whole" bldLvl="1" animBg="1" rev="0" advAuto="0" spid="87" grpId="1"/>
      <p:bldP build="whole" bldLvl="1" animBg="1" rev="0" advAuto="0" spid="78" grpId="6"/>
      <p:bldP build="whole" bldLvl="1" animBg="1" rev="0" advAuto="0" spid="75" grpId="3"/>
      <p:bldP build="whole" bldLvl="1" animBg="1" rev="0" advAuto="0" spid="85" grpId="13"/>
      <p:bldP build="whole" bldLvl="1" animBg="1" rev="0" advAuto="0" spid="76" grpId="4"/>
      <p:bldP build="whole" bldLvl="1" animBg="1" rev="0" advAuto="0" spid="79" grpId="7"/>
      <p:bldP build="whole" bldLvl="1" animBg="1" rev="0" advAuto="0" spid="86" grpId="14"/>
      <p:bldP build="whole" bldLvl="1" animBg="1" rev="0" advAuto="0" spid="82" grpId="10"/>
      <p:bldP build="whole" bldLvl="1" animBg="1" rev="0" advAuto="0" spid="83" grpId="11"/>
      <p:bldP build="whole" bldLvl="1" animBg="1" rev="0" advAuto="0" spid="74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Returning Values</a:t>
            </a:r>
          </a:p>
        </p:txBody>
      </p:sp>
      <p:sp>
        <p:nvSpPr>
          <p:cNvPr id="405" name="Shape 405"/>
          <p:cNvSpPr/>
          <p:nvPr/>
        </p:nvSpPr>
        <p:spPr>
          <a:xfrm>
            <a:off x="762000" y="3443544"/>
            <a:ext cx="15760956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func sayHello(name: String) -&gt; 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String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return “Hello ” + name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sp>
        <p:nvSpPr>
          <p:cNvPr id="406" name="Shape 406"/>
          <p:cNvSpPr/>
          <p:nvPr/>
        </p:nvSpPr>
        <p:spPr>
          <a:xfrm>
            <a:off x="762000" y="5939156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let greeting = 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sayHello(“WWDC”)</a:t>
            </a:r>
          </a:p>
        </p:txBody>
      </p:sp>
      <p:grpSp>
        <p:nvGrpSpPr>
          <p:cNvPr id="409" name="Group 409"/>
          <p:cNvGrpSpPr/>
          <p:nvPr/>
        </p:nvGrpSpPr>
        <p:grpSpPr>
          <a:xfrm>
            <a:off x="746186" y="9989593"/>
            <a:ext cx="15760957" cy="2000979"/>
            <a:chOff x="0" y="0"/>
            <a:chExt cx="15760955" cy="2000978"/>
          </a:xfrm>
        </p:grpSpPr>
        <p:pic>
          <p:nvPicPr>
            <p:cNvPr id="407" name="Screen Shot 2014-10-14 at 20.56.2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760956" cy="2000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Screen Shot 2014-10-14 at 18.32.1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152" y="299556"/>
              <a:ext cx="2831436" cy="1401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0" name="Shape 410"/>
          <p:cNvSpPr/>
          <p:nvPr/>
        </p:nvSpPr>
        <p:spPr>
          <a:xfrm>
            <a:off x="1216853" y="10176767"/>
            <a:ext cx="3173588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Hello, WWDC</a:t>
            </a:r>
          </a:p>
        </p:txBody>
      </p:sp>
      <p:sp>
        <p:nvSpPr>
          <p:cNvPr id="411" name="Shape 411"/>
          <p:cNvSpPr/>
          <p:nvPr/>
        </p:nvSpPr>
        <p:spPr>
          <a:xfrm>
            <a:off x="762000" y="7300768"/>
            <a:ext cx="15760956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printl(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greeting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pic>
        <p:nvPicPr>
          <p:cNvPr id="412" name="KCLTechLogoNewWhite.png"/>
          <p:cNvPicPr/>
          <p:nvPr/>
        </p:nvPicPr>
        <p:blipFill>
          <a:blip r:embed="rId4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4" name="Shape 414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pic>
        <p:nvPicPr>
          <p:cNvPr id="415" name="Screen Shot 2014-10-14 at 20.56.21.png"/>
          <p:cNvPicPr/>
          <p:nvPr/>
        </p:nvPicPr>
        <p:blipFill>
          <a:blip r:embed="rId2">
            <a:extLst/>
          </a:blip>
          <a:srcRect l="23797" t="0" r="0" b="0"/>
          <a:stretch>
            <a:fillRect/>
          </a:stretch>
        </p:blipFill>
        <p:spPr>
          <a:xfrm>
            <a:off x="11608817" y="9996485"/>
            <a:ext cx="12010285" cy="200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0" grpId="4"/>
      <p:bldP build="whole" bldLvl="1" animBg="1" rev="0" advAuto="0" spid="415" grpId="6"/>
      <p:bldP build="whole" bldLvl="1" animBg="1" rev="0" advAuto="0" spid="406" grpId="2"/>
      <p:bldP build="whole" bldLvl="1" animBg="1" rev="0" advAuto="0" spid="405" grpId="1"/>
      <p:bldP build="whole" bldLvl="1" animBg="1" rev="0" advAuto="0" spid="409" grpId="5"/>
      <p:bldP build="whole" bldLvl="1" animBg="1" rev="0" advAuto="0" spid="411" grpId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Returning Multiple Values</a:t>
            </a:r>
          </a:p>
        </p:txBody>
      </p:sp>
      <p:sp>
        <p:nvSpPr>
          <p:cNvPr id="418" name="Shape 418"/>
          <p:cNvSpPr/>
          <p:nvPr/>
        </p:nvSpPr>
        <p:spPr>
          <a:xfrm>
            <a:off x="762000" y="4816409"/>
            <a:ext cx="15760956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func refreshWebPage() -&gt; 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(Int, String)</a:t>
            </a: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//…try to refresh…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return </a:t>
            </a:r>
            <a:r>
              <a:rPr sz="38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(200, “Success”)</a:t>
            </a:r>
            <a:endParaRPr sz="38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419" name="Screen Shot 2014-10-14 at 11.50.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0" y="635000"/>
            <a:ext cx="1660483" cy="1603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KCLTechLogoNewWhite.png"/>
          <p:cNvPicPr/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421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22" name="Shape 422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Functions in General</a:t>
            </a:r>
          </a:p>
        </p:txBody>
      </p:sp>
      <p:sp>
        <p:nvSpPr>
          <p:cNvPr id="425" name="Shape 425"/>
          <p:cNvSpPr/>
          <p:nvPr/>
        </p:nvSpPr>
        <p:spPr>
          <a:xfrm>
            <a:off x="762000" y="5967412"/>
            <a:ext cx="16449944" cy="178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func </a:t>
            </a:r>
            <a:r>
              <a:rPr sz="36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functionName</a:t>
            </a:r>
            <a:r>
              <a:rPr sz="3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sz="36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variableName</a:t>
            </a:r>
            <a:r>
              <a:rPr sz="3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r>
              <a:rPr sz="36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ParamType</a:t>
            </a:r>
            <a:r>
              <a:rPr sz="3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 -&gt; </a:t>
            </a:r>
            <a:r>
              <a:rPr sz="36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ReturnType </a:t>
            </a:r>
            <a:r>
              <a:rPr sz="3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36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	return </a:t>
            </a:r>
            <a:r>
              <a:rPr sz="3600">
                <a:solidFill>
                  <a:srgbClr val="BC8027"/>
                </a:solidFill>
                <a:latin typeface="Courier"/>
                <a:ea typeface="Courier"/>
                <a:cs typeface="Courier"/>
                <a:sym typeface="Courier"/>
              </a:rPr>
              <a:t>Variable as ReturnType</a:t>
            </a:r>
            <a:endParaRPr sz="360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</a:p>
        </p:txBody>
      </p:sp>
      <p:pic>
        <p:nvPicPr>
          <p:cNvPr id="426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28" name="Shape 42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762000" y="5772587"/>
            <a:ext cx="23969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i="1" sz="6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60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431" name="Shape 431"/>
          <p:cNvSpPr/>
          <p:nvPr/>
        </p:nvSpPr>
        <p:spPr>
          <a:xfrm>
            <a:off x="762000" y="6831065"/>
            <a:ext cx="4881169" cy="73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600">
                <a:solidFill>
                  <a:srgbClr val="A6AAA8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A6AAA8"/>
                </a:solidFill>
              </a:rPr>
              <a:t>Swift in Playground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KCLTechLogoNewWhi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0565" y="4871101"/>
            <a:ext cx="14570592" cy="3973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Xcode 7</a:t>
            </a:r>
          </a:p>
        </p:txBody>
      </p:sp>
      <p:sp>
        <p:nvSpPr>
          <p:cNvPr id="93" name="Shape 93"/>
          <p:cNvSpPr/>
          <p:nvPr/>
        </p:nvSpPr>
        <p:spPr>
          <a:xfrm>
            <a:off x="13970000" y="7879024"/>
            <a:ext cx="7437809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Performance  testing</a:t>
            </a:r>
          </a:p>
        </p:txBody>
      </p:sp>
      <p:sp>
        <p:nvSpPr>
          <p:cNvPr id="94" name="Shape 94"/>
          <p:cNvSpPr/>
          <p:nvPr/>
        </p:nvSpPr>
        <p:spPr>
          <a:xfrm>
            <a:off x="13970000" y="2924697"/>
            <a:ext cx="2639031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Swift 2.0</a:t>
            </a:r>
          </a:p>
        </p:txBody>
      </p:sp>
      <p:sp>
        <p:nvSpPr>
          <p:cNvPr id="95" name="Shape 95"/>
          <p:cNvSpPr/>
          <p:nvPr/>
        </p:nvSpPr>
        <p:spPr>
          <a:xfrm>
            <a:off x="13970000" y="6202451"/>
            <a:ext cx="4175554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Live design</a:t>
            </a:r>
          </a:p>
        </p:txBody>
      </p:sp>
      <p:sp>
        <p:nvSpPr>
          <p:cNvPr id="96" name="Shape 96"/>
          <p:cNvSpPr/>
          <p:nvPr/>
        </p:nvSpPr>
        <p:spPr>
          <a:xfrm>
            <a:off x="13970000" y="7020107"/>
            <a:ext cx="5474372" cy="814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Visual debugging</a:t>
            </a:r>
          </a:p>
        </p:txBody>
      </p:sp>
      <p:pic>
        <p:nvPicPr>
          <p:cNvPr id="9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189" y="4086240"/>
            <a:ext cx="8616586" cy="5041935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13970000" y="8656764"/>
            <a:ext cx="6319917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UI Testing</a:t>
            </a:r>
          </a:p>
        </p:txBody>
      </p:sp>
      <p:sp>
        <p:nvSpPr>
          <p:cNvPr id="99" name="Shape 99"/>
          <p:cNvSpPr/>
          <p:nvPr/>
        </p:nvSpPr>
        <p:spPr>
          <a:xfrm>
            <a:off x="13970000" y="9587495"/>
            <a:ext cx="4175554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Code Coverage</a:t>
            </a:r>
          </a:p>
        </p:txBody>
      </p:sp>
      <p:sp>
        <p:nvSpPr>
          <p:cNvPr id="100" name="Shape 100"/>
          <p:cNvSpPr/>
          <p:nvPr/>
        </p:nvSpPr>
        <p:spPr>
          <a:xfrm>
            <a:off x="13970000" y="10492355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Address Sanitizer</a:t>
            </a:r>
          </a:p>
        </p:txBody>
      </p:sp>
      <p:sp>
        <p:nvSpPr>
          <p:cNvPr id="101" name="Shape 101"/>
          <p:cNvSpPr/>
          <p:nvPr/>
        </p:nvSpPr>
        <p:spPr>
          <a:xfrm>
            <a:off x="13970000" y="3764132"/>
            <a:ext cx="5474372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watchOS 2</a:t>
            </a:r>
          </a:p>
        </p:txBody>
      </p:sp>
      <p:sp>
        <p:nvSpPr>
          <p:cNvPr id="102" name="Shape 102"/>
          <p:cNvSpPr/>
          <p:nvPr/>
        </p:nvSpPr>
        <p:spPr>
          <a:xfrm>
            <a:off x="13970000" y="5502449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OS X</a:t>
            </a:r>
          </a:p>
        </p:txBody>
      </p:sp>
      <p:sp>
        <p:nvSpPr>
          <p:cNvPr id="103" name="Shape 103"/>
          <p:cNvSpPr/>
          <p:nvPr/>
        </p:nvSpPr>
        <p:spPr>
          <a:xfrm>
            <a:off x="13970000" y="4646226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tvOS 9</a:t>
            </a:r>
          </a:p>
        </p:txBody>
      </p:sp>
      <p:pic>
        <p:nvPicPr>
          <p:cNvPr id="104" name="KCLTechLogoNewWhite.png"/>
          <p:cNvPicPr/>
          <p:nvPr/>
        </p:nvPicPr>
        <p:blipFill>
          <a:blip r:embed="rId3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6" name="Shape 106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" grpId="10"/>
      <p:bldP build="whole" bldLvl="1" animBg="1" rev="0" advAuto="0" spid="103" grpId="3"/>
      <p:bldP build="whole" bldLvl="1" animBg="1" rev="0" advAuto="0" spid="101" grpId="2"/>
      <p:bldP build="whole" bldLvl="1" animBg="1" rev="0" advAuto="0" spid="94" grpId="1"/>
      <p:bldP build="whole" bldLvl="1" animBg="1" rev="0" advAuto="0" spid="93" grpId="7"/>
      <p:bldP build="whole" bldLvl="1" animBg="1" rev="0" advAuto="0" spid="96" grpId="6"/>
      <p:bldP build="whole" bldLvl="1" animBg="1" rev="0" advAuto="0" spid="98" grpId="8"/>
      <p:bldP build="whole" bldLvl="1" animBg="1" rev="0" advAuto="0" spid="102" grpId="4"/>
      <p:bldP build="whole" bldLvl="1" animBg="1" rev="0" advAuto="0" spid="95" grpId="5"/>
      <p:bldP build="whole" bldLvl="1" animBg="1" rev="0" advAuto="0" spid="99" grpId="9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iOS 9</a:t>
            </a:r>
          </a:p>
        </p:txBody>
      </p:sp>
      <p:sp>
        <p:nvSpPr>
          <p:cNvPr id="109" name="Shape 109"/>
          <p:cNvSpPr/>
          <p:nvPr/>
        </p:nvSpPr>
        <p:spPr>
          <a:xfrm>
            <a:off x="13970000" y="8577944"/>
            <a:ext cx="7437809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Search API</a:t>
            </a:r>
          </a:p>
        </p:txBody>
      </p:sp>
      <p:sp>
        <p:nvSpPr>
          <p:cNvPr id="110" name="Shape 110"/>
          <p:cNvSpPr/>
          <p:nvPr/>
        </p:nvSpPr>
        <p:spPr>
          <a:xfrm>
            <a:off x="13970000" y="3623617"/>
            <a:ext cx="2639031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3D Touch</a:t>
            </a:r>
          </a:p>
        </p:txBody>
      </p:sp>
      <p:sp>
        <p:nvSpPr>
          <p:cNvPr id="111" name="Shape 111"/>
          <p:cNvSpPr/>
          <p:nvPr/>
        </p:nvSpPr>
        <p:spPr>
          <a:xfrm>
            <a:off x="13970000" y="6901370"/>
            <a:ext cx="4175554" cy="80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App Thinning</a:t>
            </a:r>
          </a:p>
        </p:txBody>
      </p:sp>
      <p:sp>
        <p:nvSpPr>
          <p:cNvPr id="112" name="Shape 112"/>
          <p:cNvSpPr/>
          <p:nvPr/>
        </p:nvSpPr>
        <p:spPr>
          <a:xfrm>
            <a:off x="13970000" y="7719028"/>
            <a:ext cx="5474372" cy="81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Safari View Controller</a:t>
            </a:r>
          </a:p>
        </p:txBody>
      </p:sp>
      <p:sp>
        <p:nvSpPr>
          <p:cNvPr id="113" name="Shape 113"/>
          <p:cNvSpPr/>
          <p:nvPr/>
        </p:nvSpPr>
        <p:spPr>
          <a:xfrm>
            <a:off x="13970000" y="4463052"/>
            <a:ext cx="5474372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Slide Over</a:t>
            </a:r>
          </a:p>
        </p:txBody>
      </p:sp>
      <p:sp>
        <p:nvSpPr>
          <p:cNvPr id="114" name="Shape 114"/>
          <p:cNvSpPr/>
          <p:nvPr/>
        </p:nvSpPr>
        <p:spPr>
          <a:xfrm>
            <a:off x="13970000" y="6201369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Picture in Picture</a:t>
            </a:r>
          </a:p>
        </p:txBody>
      </p:sp>
      <p:sp>
        <p:nvSpPr>
          <p:cNvPr id="115" name="Shape 115"/>
          <p:cNvSpPr/>
          <p:nvPr/>
        </p:nvSpPr>
        <p:spPr>
          <a:xfrm>
            <a:off x="13970000" y="5345146"/>
            <a:ext cx="5474372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Split View</a:t>
            </a:r>
          </a:p>
        </p:txBody>
      </p:sp>
      <p:pic>
        <p:nvPicPr>
          <p:cNvPr id="116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18" name="Shape 118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pic>
        <p:nvPicPr>
          <p:cNvPr id="119" name="iOS9-6s-5Up-Features-PR-PRI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771" y="2465230"/>
            <a:ext cx="11609985" cy="8281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" grpId="2"/>
      <p:bldP build="whole" bldLvl="1" animBg="1" rev="0" advAuto="0" spid="114" grpId="4"/>
      <p:bldP build="whole" bldLvl="1" animBg="1" rev="0" advAuto="0" spid="111" grpId="5"/>
      <p:bldP build="whole" bldLvl="1" animBg="1" rev="0" advAuto="0" spid="112" grpId="6"/>
      <p:bldP build="whole" bldLvl="1" animBg="1" rev="0" advAuto="0" spid="110" grpId="1"/>
      <p:bldP build="whole" bldLvl="1" animBg="1" rev="0" advAuto="0" spid="109" grpId="7"/>
      <p:bldP build="whole" bldLvl="1" animBg="1" rev="0" advAuto="0" spid="115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watchOS 2</a:t>
            </a:r>
          </a:p>
        </p:txBody>
      </p:sp>
      <p:sp>
        <p:nvSpPr>
          <p:cNvPr id="122" name="Shape 122"/>
          <p:cNvSpPr/>
          <p:nvPr/>
        </p:nvSpPr>
        <p:spPr>
          <a:xfrm>
            <a:off x="13973320" y="8092120"/>
            <a:ext cx="7437809" cy="80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Time Travel</a:t>
            </a:r>
          </a:p>
        </p:txBody>
      </p:sp>
      <p:sp>
        <p:nvSpPr>
          <p:cNvPr id="123" name="Shape 123"/>
          <p:cNvSpPr/>
          <p:nvPr/>
        </p:nvSpPr>
        <p:spPr>
          <a:xfrm>
            <a:off x="13973320" y="3137793"/>
            <a:ext cx="3303591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Digital Crown</a:t>
            </a:r>
          </a:p>
        </p:txBody>
      </p:sp>
      <p:sp>
        <p:nvSpPr>
          <p:cNvPr id="124" name="Shape 124"/>
          <p:cNvSpPr/>
          <p:nvPr/>
        </p:nvSpPr>
        <p:spPr>
          <a:xfrm>
            <a:off x="13973320" y="6415547"/>
            <a:ext cx="4175555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Core Motion</a:t>
            </a:r>
          </a:p>
        </p:txBody>
      </p:sp>
      <p:sp>
        <p:nvSpPr>
          <p:cNvPr id="125" name="Shape 125"/>
          <p:cNvSpPr/>
          <p:nvPr/>
        </p:nvSpPr>
        <p:spPr>
          <a:xfrm>
            <a:off x="13973320" y="7251140"/>
            <a:ext cx="5474373" cy="81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ClockKit</a:t>
            </a:r>
          </a:p>
        </p:txBody>
      </p:sp>
      <p:sp>
        <p:nvSpPr>
          <p:cNvPr id="126" name="Shape 126"/>
          <p:cNvSpPr/>
          <p:nvPr/>
        </p:nvSpPr>
        <p:spPr>
          <a:xfrm>
            <a:off x="13973320" y="8869860"/>
            <a:ext cx="6319918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WatchConnectivity</a:t>
            </a:r>
          </a:p>
        </p:txBody>
      </p:sp>
      <p:sp>
        <p:nvSpPr>
          <p:cNvPr id="127" name="Shape 127"/>
          <p:cNvSpPr/>
          <p:nvPr/>
        </p:nvSpPr>
        <p:spPr>
          <a:xfrm>
            <a:off x="13973320" y="9768693"/>
            <a:ext cx="4175555" cy="80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NSURLSession</a:t>
            </a:r>
          </a:p>
        </p:txBody>
      </p:sp>
      <p:sp>
        <p:nvSpPr>
          <p:cNvPr id="128" name="Shape 128"/>
          <p:cNvSpPr/>
          <p:nvPr/>
        </p:nvSpPr>
        <p:spPr>
          <a:xfrm>
            <a:off x="13973320" y="3977228"/>
            <a:ext cx="5474373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Audio</a:t>
            </a:r>
          </a:p>
        </p:txBody>
      </p:sp>
      <p:sp>
        <p:nvSpPr>
          <p:cNvPr id="129" name="Shape 129"/>
          <p:cNvSpPr/>
          <p:nvPr/>
        </p:nvSpPr>
        <p:spPr>
          <a:xfrm>
            <a:off x="13973320" y="5715544"/>
            <a:ext cx="5474373" cy="80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Taptic Engine</a:t>
            </a:r>
          </a:p>
        </p:txBody>
      </p:sp>
      <p:sp>
        <p:nvSpPr>
          <p:cNvPr id="130" name="Shape 130"/>
          <p:cNvSpPr/>
          <p:nvPr/>
        </p:nvSpPr>
        <p:spPr>
          <a:xfrm>
            <a:off x="13973320" y="4888788"/>
            <a:ext cx="5474373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Animation APIs</a:t>
            </a:r>
          </a:p>
        </p:txBody>
      </p:sp>
      <p:pic>
        <p:nvPicPr>
          <p:cNvPr id="131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3" name="Shape 13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pic>
        <p:nvPicPr>
          <p:cNvPr id="134" name="AppleWatch-4-Up-Features-PRI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923" y="4620782"/>
            <a:ext cx="11036636" cy="4474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4"/>
      <p:bldP build="whole" bldLvl="1" animBg="1" rev="0" advAuto="0" spid="128" grpId="2"/>
      <p:bldP build="whole" bldLvl="1" animBg="1" rev="0" advAuto="0" spid="125" grpId="6"/>
      <p:bldP build="whole" bldLvl="1" animBg="1" rev="0" advAuto="0" spid="124" grpId="5"/>
      <p:bldP build="whole" bldLvl="1" animBg="1" rev="0" advAuto="0" spid="126" grpId="8"/>
      <p:bldP build="whole" bldLvl="1" animBg="1" rev="0" advAuto="0" spid="123" grpId="1"/>
      <p:bldP build="whole" bldLvl="1" animBg="1" rev="0" advAuto="0" spid="122" grpId="7"/>
      <p:bldP build="whole" bldLvl="1" animBg="1" rev="0" advAuto="0" spid="127" grpId="9"/>
      <p:bldP build="whole" bldLvl="1" animBg="1" rev="0" advAuto="0" spid="130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 idx="4294967295"/>
          </p:nvPr>
        </p:nvSpPr>
        <p:spPr>
          <a:xfrm>
            <a:off x="762000" y="762000"/>
            <a:ext cx="14716125" cy="1247087"/>
          </a:xfrm>
          <a:prstGeom prst="rect">
            <a:avLst/>
          </a:prstGeom>
        </p:spPr>
        <p:txBody>
          <a:bodyPr anchor="b"/>
          <a:lstStyle>
            <a:lvl1pPr algn="l">
              <a:defRPr sz="66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tvOS</a:t>
            </a:r>
          </a:p>
        </p:txBody>
      </p:sp>
      <p:sp>
        <p:nvSpPr>
          <p:cNvPr id="137" name="Shape 137"/>
          <p:cNvSpPr/>
          <p:nvPr/>
        </p:nvSpPr>
        <p:spPr>
          <a:xfrm>
            <a:off x="13973320" y="4426669"/>
            <a:ext cx="4727648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Most Frameworks</a:t>
            </a:r>
          </a:p>
        </p:txBody>
      </p:sp>
      <p:sp>
        <p:nvSpPr>
          <p:cNvPr id="138" name="Shape 138"/>
          <p:cNvSpPr/>
          <p:nvPr/>
        </p:nvSpPr>
        <p:spPr>
          <a:xfrm>
            <a:off x="13973320" y="5266104"/>
            <a:ext cx="5474373" cy="83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Javascript + TVML</a:t>
            </a:r>
          </a:p>
        </p:txBody>
      </p:sp>
      <p:sp>
        <p:nvSpPr>
          <p:cNvPr id="139" name="Shape 139"/>
          <p:cNvSpPr/>
          <p:nvPr/>
        </p:nvSpPr>
        <p:spPr>
          <a:xfrm>
            <a:off x="13973320" y="7004420"/>
            <a:ext cx="5474373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Siri</a:t>
            </a:r>
          </a:p>
        </p:txBody>
      </p:sp>
      <p:sp>
        <p:nvSpPr>
          <p:cNvPr id="140" name="Shape 140"/>
          <p:cNvSpPr/>
          <p:nvPr/>
        </p:nvSpPr>
        <p:spPr>
          <a:xfrm>
            <a:off x="13973320" y="6177663"/>
            <a:ext cx="5474373" cy="80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>
              <a:defRPr sz="4000"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Remote</a:t>
            </a:r>
          </a:p>
        </p:txBody>
      </p:sp>
      <p:pic>
        <p:nvPicPr>
          <p:cNvPr id="141" name="KCLTechLogoNewWhite.png"/>
          <p:cNvPicPr/>
          <p:nvPr/>
        </p:nvPicPr>
        <p:blipFill>
          <a:blip r:embed="rId2">
            <a:extLst/>
          </a:blip>
          <a:srcRect l="517" t="20457" r="83511" b="20457"/>
          <a:stretch>
            <a:fillRect/>
          </a:stretch>
        </p:blipFill>
        <p:spPr>
          <a:xfrm>
            <a:off x="758154" y="12636109"/>
            <a:ext cx="755246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 flipV="1">
            <a:off x="762000" y="12230179"/>
            <a:ext cx="22860001" cy="1"/>
          </a:xfrm>
          <a:prstGeom prst="line">
            <a:avLst/>
          </a:prstGeom>
          <a:ln w="254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3" name="Shape 143"/>
          <p:cNvSpPr/>
          <p:nvPr/>
        </p:nvSpPr>
        <p:spPr>
          <a:xfrm>
            <a:off x="19266399" y="12822481"/>
            <a:ext cx="4452297" cy="38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800">
                <a:solidFill>
                  <a:srgbClr val="79808B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9808B"/>
                </a:solidFill>
              </a:rPr>
              <a:t>© 2015 KCL Tech Society. All rights reserved.</a:t>
            </a:r>
          </a:p>
        </p:txBody>
      </p:sp>
      <p:pic>
        <p:nvPicPr>
          <p:cNvPr id="144" name="tvos-hero.jp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995" y="3052149"/>
            <a:ext cx="10205059" cy="6136304"/>
          </a:xfrm>
          <a:prstGeom prst="rect">
            <a:avLst/>
          </a:prstGeom>
          <a:ln w="254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4"/>
      <p:bldP build="whole" bldLvl="1" animBg="1" rev="0" advAuto="0" spid="137" grpId="1"/>
      <p:bldP build="whole" bldLvl="1" animBg="1" rev="0" advAuto="0" spid="140" grpId="3"/>
      <p:bldP build="whole" bldLvl="1" animBg="1" rev="0" advAuto="0" spid="13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762000" y="5772587"/>
            <a:ext cx="23969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i="1" sz="6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60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47" name="Shape 147"/>
          <p:cNvSpPr/>
          <p:nvPr/>
        </p:nvSpPr>
        <p:spPr>
          <a:xfrm>
            <a:off x="762000" y="6831065"/>
            <a:ext cx="2107388" cy="73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600">
                <a:solidFill>
                  <a:srgbClr val="A6AAA8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A6AAA8"/>
                </a:solidFill>
              </a:rPr>
              <a:t>Xcode 7</a:t>
            </a:r>
          </a:p>
        </p:txBody>
      </p:sp>
    </p:spTree>
  </p:cSld>
  <p:clrMapOvr>
    <a:masterClrMapping/>
  </p:clrMapOvr>
  <p:transition spd="med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